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Lst>
  <p:notesMasterIdLst>
    <p:notesMasterId r:id="rId71"/>
  </p:notesMasterIdLst>
  <p:sldIdLst>
    <p:sldId id="419" r:id="rId4"/>
    <p:sldId id="409" r:id="rId5"/>
    <p:sldId id="410" r:id="rId6"/>
    <p:sldId id="661" r:id="rId7"/>
    <p:sldId id="561" r:id="rId8"/>
    <p:sldId id="560" r:id="rId9"/>
    <p:sldId id="562" r:id="rId10"/>
    <p:sldId id="662" r:id="rId11"/>
    <p:sldId id="663" r:id="rId12"/>
    <p:sldId id="257" r:id="rId13"/>
    <p:sldId id="614" r:id="rId14"/>
    <p:sldId id="615" r:id="rId15"/>
    <p:sldId id="664" r:id="rId16"/>
    <p:sldId id="628" r:id="rId17"/>
    <p:sldId id="617" r:id="rId18"/>
    <p:sldId id="616" r:id="rId19"/>
    <p:sldId id="618" r:id="rId20"/>
    <p:sldId id="619" r:id="rId21"/>
    <p:sldId id="620" r:id="rId22"/>
    <p:sldId id="621" r:id="rId23"/>
    <p:sldId id="622" r:id="rId24"/>
    <p:sldId id="629" r:id="rId25"/>
    <p:sldId id="597" r:id="rId26"/>
    <p:sldId id="623" r:id="rId27"/>
    <p:sldId id="624" r:id="rId28"/>
    <p:sldId id="625" r:id="rId29"/>
    <p:sldId id="626" r:id="rId30"/>
    <p:sldId id="627" r:id="rId31"/>
    <p:sldId id="630" r:id="rId32"/>
    <p:sldId id="631" r:id="rId33"/>
    <p:sldId id="632" r:id="rId34"/>
    <p:sldId id="634" r:id="rId35"/>
    <p:sldId id="635" r:id="rId36"/>
    <p:sldId id="636" r:id="rId37"/>
    <p:sldId id="665" r:id="rId38"/>
    <p:sldId id="408" r:id="rId39"/>
    <p:sldId id="465" r:id="rId40"/>
    <p:sldId id="637" r:id="rId41"/>
    <p:sldId id="461" r:id="rId42"/>
    <p:sldId id="407" r:id="rId43"/>
    <p:sldId id="462" r:id="rId44"/>
    <p:sldId id="638" r:id="rId45"/>
    <p:sldId id="639" r:id="rId46"/>
    <p:sldId id="640" r:id="rId47"/>
    <p:sldId id="641" r:id="rId48"/>
    <p:sldId id="642" r:id="rId49"/>
    <p:sldId id="643" r:id="rId50"/>
    <p:sldId id="644" r:id="rId51"/>
    <p:sldId id="645" r:id="rId52"/>
    <p:sldId id="646" r:id="rId53"/>
    <p:sldId id="647" r:id="rId54"/>
    <p:sldId id="648" r:id="rId55"/>
    <p:sldId id="649" r:id="rId56"/>
    <p:sldId id="650" r:id="rId57"/>
    <p:sldId id="651" r:id="rId58"/>
    <p:sldId id="484" r:id="rId59"/>
    <p:sldId id="652" r:id="rId60"/>
    <p:sldId id="519" r:id="rId61"/>
    <p:sldId id="655" r:id="rId62"/>
    <p:sldId id="656" r:id="rId63"/>
    <p:sldId id="653" r:id="rId64"/>
    <p:sldId id="654" r:id="rId65"/>
    <p:sldId id="657" r:id="rId66"/>
    <p:sldId id="658" r:id="rId67"/>
    <p:sldId id="659" r:id="rId68"/>
    <p:sldId id="660" r:id="rId69"/>
    <p:sldId id="406" r:id="rId70"/>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dalgo, Erica" initials="H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6"/>
    <a:srgbClr val="982881"/>
    <a:srgbClr val="668BD5"/>
    <a:srgbClr val="26478D"/>
    <a:srgbClr val="BA2F7D"/>
    <a:srgbClr val="8CA8D1"/>
    <a:srgbClr val="825193"/>
    <a:srgbClr val="000000"/>
    <a:srgbClr val="0558A8"/>
    <a:srgbClr val="AD19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1" autoAdjust="0"/>
    <p:restoredTop sz="94660"/>
  </p:normalViewPr>
  <p:slideViewPr>
    <p:cSldViewPr snapToGrid="0">
      <p:cViewPr varScale="1">
        <p:scale>
          <a:sx n="70" d="100"/>
          <a:sy n="70" d="100"/>
        </p:scale>
        <p:origin x="71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slide" Target="../slides/slide41.xml"/><Relationship Id="rId1" Type="http://schemas.openxmlformats.org/officeDocument/2006/relationships/slide" Target="../slides/slide35.xml"/><Relationship Id="rId4"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BAED32-A9A1-43FC-8915-61966F8A6835}" type="doc">
      <dgm:prSet loTypeId="urn:microsoft.com/office/officeart/2005/8/layout/cycle2" loCatId="cycle" qsTypeId="urn:microsoft.com/office/officeart/2005/8/quickstyle/simple1" qsCatId="simple" csTypeId="urn:microsoft.com/office/officeart/2005/8/colors/accent5_3" csCatId="accent5" phldr="1"/>
      <dgm:spPr/>
      <dgm:t>
        <a:bodyPr/>
        <a:lstStyle/>
        <a:p>
          <a:endParaRPr lang="es-ES"/>
        </a:p>
      </dgm:t>
    </dgm:pt>
    <dgm:pt modelId="{696590DD-9CA8-469F-B8A2-1F2632172CE6}">
      <dgm:prSet phldrT="[Texto]" custT="1"/>
      <dgm:spPr>
        <a:solidFill>
          <a:srgbClr val="982881"/>
        </a:solidFill>
      </dgm:spPr>
      <dgm:t>
        <a:bodyPr/>
        <a:lstStyle/>
        <a:p>
          <a:r>
            <a:rPr lang="es-ES" sz="9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1000" b="1" cap="none" spc="0" dirty="0" err="1">
              <a:ln w="0"/>
              <a:effectLst>
                <a:outerShdw blurRad="38100" dist="19050" dir="2700000" algn="tl" rotWithShape="0">
                  <a:schemeClr val="dk1">
                    <a:alpha val="40000"/>
                  </a:schemeClr>
                </a:outerShdw>
              </a:effectLst>
            </a:rPr>
            <a:t>Planning</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E5E1B374-0853-4F4E-9D9D-5E5F699C8AB2}" type="parTrans" cxnId="{B2CB5891-FB4C-4F40-8EB7-C77C3C8D31E7}">
      <dgm:prSet/>
      <dgm:spPr/>
      <dgm:t>
        <a:bodyPr/>
        <a:lstStyle/>
        <a:p>
          <a:endParaRPr lang="es-ES"/>
        </a:p>
      </dgm:t>
    </dgm:pt>
    <dgm:pt modelId="{E6AF780B-E7E4-4208-AFD0-6DC80F5B6FD3}" type="sibTrans" cxnId="{B2CB5891-FB4C-4F40-8EB7-C77C3C8D31E7}">
      <dgm:prSet/>
      <dgm:spPr/>
      <dgm:t>
        <a:bodyPr/>
        <a:lstStyle/>
        <a:p>
          <a:endParaRPr lang="es-ES"/>
        </a:p>
      </dgm:t>
    </dgm:pt>
    <dgm:pt modelId="{C317B0F5-D658-410D-B71E-35580FE13C8B}">
      <dgm:prSet phldrT="[Texto]" custT="1"/>
      <dgm:spPr>
        <a:solidFill>
          <a:srgbClr val="982881"/>
        </a:solidFill>
      </dgm:spPr>
      <dgm:t>
        <a:bodyPr/>
        <a:lstStyle/>
        <a:p>
          <a:r>
            <a:rPr lang="es-ES" sz="8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900" b="1" cap="none" spc="0" dirty="0" err="1">
              <a:ln w="0"/>
              <a:effectLst>
                <a:outerShdw blurRad="38100" dist="19050" dir="2700000" algn="tl" rotWithShape="0">
                  <a:schemeClr val="dk1">
                    <a:alpha val="40000"/>
                  </a:schemeClr>
                </a:outerShdw>
              </a:effectLst>
            </a:rPr>
            <a:t>Execution</a:t>
          </a:r>
          <a:endParaRPr lang="es-ES" sz="9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8D1AE86-E516-4858-BFDD-16D1B07038E1}" type="parTrans" cxnId="{CCDDE799-AE3B-4A21-877F-7CF6C5DC7E7D}">
      <dgm:prSet/>
      <dgm:spPr/>
      <dgm:t>
        <a:bodyPr/>
        <a:lstStyle/>
        <a:p>
          <a:endParaRPr lang="es-ES"/>
        </a:p>
      </dgm:t>
    </dgm:pt>
    <dgm:pt modelId="{30B3753A-C410-4CD9-BBC4-BD255A6B50AD}" type="sibTrans" cxnId="{CCDDE799-AE3B-4A21-877F-7CF6C5DC7E7D}">
      <dgm:prSet/>
      <dgm:spPr/>
      <dgm:t>
        <a:bodyPr/>
        <a:lstStyle/>
        <a:p>
          <a:endParaRPr lang="es-ES" dirty="0"/>
        </a:p>
      </dgm:t>
    </dgm:pt>
    <dgm:pt modelId="{84925C4D-A814-4791-93A3-E29767F995E3}">
      <dgm:prSet phldrT="[Texto]" custT="1"/>
      <dgm:spPr>
        <a:solidFill>
          <a:srgbClr val="982881"/>
        </a:solidFill>
      </dgm:spPr>
      <dgm:t>
        <a:bodyPr lIns="0" tIns="0" rIns="0" bIns="0"/>
        <a:lstStyle/>
        <a:p>
          <a:r>
            <a:rPr lang="es-ES" sz="800" b="0" cap="none" spc="0" dirty="0" err="1">
              <a:ln w="0"/>
              <a:effectLst>
                <a:outerShdw blurRad="38100" dist="19050" dir="2700000" algn="tl" rotWithShape="0">
                  <a:schemeClr val="dk1">
                    <a:alpha val="40000"/>
                  </a:schemeClr>
                </a:outerShdw>
              </a:effectLst>
            </a:rPr>
            <a:t>Iteration</a:t>
          </a:r>
          <a:r>
            <a:rPr lang="es-ES" sz="800" b="0" cap="none" spc="0" dirty="0">
              <a:ln w="0"/>
              <a:effectLst>
                <a:outerShdw blurRad="38100" dist="19050" dir="2700000" algn="tl" rotWithShape="0">
                  <a:schemeClr val="dk1">
                    <a:alpha val="40000"/>
                  </a:schemeClr>
                </a:outerShdw>
              </a:effectLst>
            </a:rPr>
            <a:t> </a:t>
          </a:r>
          <a:r>
            <a:rPr lang="es-ES" sz="800" b="1" cap="none" spc="0" dirty="0" err="1">
              <a:ln w="0"/>
              <a:effectLst>
                <a:outerShdw blurRad="38100" dist="19050" dir="2700000" algn="tl" rotWithShape="0">
                  <a:schemeClr val="dk1">
                    <a:alpha val="40000"/>
                  </a:schemeClr>
                </a:outerShdw>
              </a:effectLst>
            </a:rPr>
            <a:t>Retrospective</a:t>
          </a:r>
          <a:endParaRPr lang="es-ES" sz="8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E13E45DD-EEAB-422A-BDD0-6A045EDF3E8B}" type="parTrans" cxnId="{5F6F86FC-044C-45F6-9026-5D788CBC217C}">
      <dgm:prSet/>
      <dgm:spPr/>
      <dgm:t>
        <a:bodyPr/>
        <a:lstStyle/>
        <a:p>
          <a:endParaRPr lang="es-ES"/>
        </a:p>
      </dgm:t>
    </dgm:pt>
    <dgm:pt modelId="{AA8729A3-D034-4106-BADB-7A99702DA059}" type="sibTrans" cxnId="{5F6F86FC-044C-45F6-9026-5D788CBC217C}">
      <dgm:prSet/>
      <dgm:spPr/>
      <dgm:t>
        <a:bodyPr/>
        <a:lstStyle/>
        <a:p>
          <a:endParaRPr lang="es-ES"/>
        </a:p>
      </dgm:t>
    </dgm:pt>
    <dgm:pt modelId="{30801FF7-7D70-404A-B4A7-0D1421348349}">
      <dgm:prSet phldrT="[Texto]" custT="1"/>
      <dgm:spPr>
        <a:solidFill>
          <a:srgbClr val="982881"/>
        </a:solidFill>
      </dgm:spPr>
      <dgm:t>
        <a:bodyPr/>
        <a:lstStyle/>
        <a:p>
          <a:r>
            <a:rPr lang="es-ES" sz="900" b="0" cap="none" spc="0" dirty="0" err="1">
              <a:ln w="0"/>
              <a:effectLst>
                <a:outerShdw blurRad="38100" dist="19050" dir="2700000" algn="tl" rotWithShape="0">
                  <a:schemeClr val="dk1">
                    <a:alpha val="40000"/>
                  </a:schemeClr>
                </a:outerShdw>
              </a:effectLst>
            </a:rPr>
            <a:t>Iteration</a:t>
          </a:r>
          <a:r>
            <a:rPr lang="es-ES" sz="1000" b="0" cap="none" spc="0" dirty="0">
              <a:ln w="0"/>
              <a:effectLst>
                <a:outerShdw blurRad="38100" dist="19050" dir="2700000" algn="tl" rotWithShape="0">
                  <a:schemeClr val="dk1">
                    <a:alpha val="40000"/>
                  </a:schemeClr>
                </a:outerShdw>
              </a:effectLst>
            </a:rPr>
            <a:t> </a:t>
          </a:r>
          <a:r>
            <a:rPr lang="es-ES" sz="1050" b="1" cap="none" spc="0" dirty="0" err="1">
              <a:ln w="0"/>
              <a:effectLst>
                <a:outerShdw blurRad="38100" dist="19050" dir="2700000" algn="tl" rotWithShape="0">
                  <a:schemeClr val="dk1">
                    <a:alpha val="40000"/>
                  </a:schemeClr>
                </a:outerShdw>
              </a:effectLst>
            </a:rPr>
            <a:t>Review</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BA35CC75-A526-442C-82F0-02FE6C17097B}" type="parTrans" cxnId="{463A1515-6782-4051-8C6A-93611C09126C}">
      <dgm:prSet/>
      <dgm:spPr/>
      <dgm:t>
        <a:bodyPr/>
        <a:lstStyle/>
        <a:p>
          <a:endParaRPr lang="es-ES"/>
        </a:p>
      </dgm:t>
    </dgm:pt>
    <dgm:pt modelId="{06E10AA7-6493-4F5A-B8DE-E72A18CBD498}" type="sibTrans" cxnId="{463A1515-6782-4051-8C6A-93611C09126C}">
      <dgm:prSet custT="1"/>
      <dgm:spPr/>
      <dgm:t>
        <a:bodyPr/>
        <a:lstStyle/>
        <a:p>
          <a:endParaRPr lang="es-ES" sz="800"/>
        </a:p>
      </dgm:t>
    </dgm:pt>
    <dgm:pt modelId="{57792EAF-093A-4BCA-8B8E-C873AEDD048F}" type="pres">
      <dgm:prSet presAssocID="{A2BAED32-A9A1-43FC-8915-61966F8A6835}" presName="cycle" presStyleCnt="0">
        <dgm:presLayoutVars>
          <dgm:dir/>
          <dgm:resizeHandles val="exact"/>
        </dgm:presLayoutVars>
      </dgm:prSet>
      <dgm:spPr/>
      <dgm:t>
        <a:bodyPr/>
        <a:lstStyle/>
        <a:p>
          <a:endParaRPr lang="es-ES"/>
        </a:p>
      </dgm:t>
    </dgm:pt>
    <dgm:pt modelId="{2B24A445-3653-4F2F-A344-2B4DBCC333AE}" type="pres">
      <dgm:prSet presAssocID="{696590DD-9CA8-469F-B8A2-1F2632172CE6}" presName="node" presStyleLbl="node1" presStyleIdx="0" presStyleCnt="4">
        <dgm:presLayoutVars>
          <dgm:bulletEnabled val="1"/>
        </dgm:presLayoutVars>
      </dgm:prSet>
      <dgm:spPr/>
      <dgm:t>
        <a:bodyPr/>
        <a:lstStyle/>
        <a:p>
          <a:endParaRPr lang="es-ES"/>
        </a:p>
      </dgm:t>
    </dgm:pt>
    <dgm:pt modelId="{1D9BA23E-B305-4D35-AC8B-0683D4A3E231}" type="pres">
      <dgm:prSet presAssocID="{E6AF780B-E7E4-4208-AFD0-6DC80F5B6FD3}" presName="sibTrans" presStyleLbl="sibTrans2D1" presStyleIdx="0" presStyleCnt="4"/>
      <dgm:spPr/>
      <dgm:t>
        <a:bodyPr/>
        <a:lstStyle/>
        <a:p>
          <a:endParaRPr lang="es-ES"/>
        </a:p>
      </dgm:t>
    </dgm:pt>
    <dgm:pt modelId="{0FABADDF-DF1D-4B7F-9707-EDDA93092A16}" type="pres">
      <dgm:prSet presAssocID="{E6AF780B-E7E4-4208-AFD0-6DC80F5B6FD3}" presName="connectorText" presStyleLbl="sibTrans2D1" presStyleIdx="0" presStyleCnt="4"/>
      <dgm:spPr/>
      <dgm:t>
        <a:bodyPr/>
        <a:lstStyle/>
        <a:p>
          <a:endParaRPr lang="es-ES"/>
        </a:p>
      </dgm:t>
    </dgm:pt>
    <dgm:pt modelId="{0C1B024E-3DE8-40A7-AB64-35FA37B8485C}" type="pres">
      <dgm:prSet presAssocID="{C317B0F5-D658-410D-B71E-35580FE13C8B}" presName="node" presStyleLbl="node1" presStyleIdx="1" presStyleCnt="4">
        <dgm:presLayoutVars>
          <dgm:bulletEnabled val="1"/>
        </dgm:presLayoutVars>
      </dgm:prSet>
      <dgm:spPr/>
      <dgm:t>
        <a:bodyPr/>
        <a:lstStyle/>
        <a:p>
          <a:endParaRPr lang="es-ES"/>
        </a:p>
      </dgm:t>
    </dgm:pt>
    <dgm:pt modelId="{CB405CFA-84A5-4CB7-9BE1-92FF801C92C9}" type="pres">
      <dgm:prSet presAssocID="{30B3753A-C410-4CD9-BBC4-BD255A6B50AD}" presName="sibTrans" presStyleLbl="sibTrans2D1" presStyleIdx="1" presStyleCnt="4"/>
      <dgm:spPr/>
      <dgm:t>
        <a:bodyPr/>
        <a:lstStyle/>
        <a:p>
          <a:endParaRPr lang="es-ES"/>
        </a:p>
      </dgm:t>
    </dgm:pt>
    <dgm:pt modelId="{902F2BB2-6C6A-4619-9246-169F5246FA5E}" type="pres">
      <dgm:prSet presAssocID="{30B3753A-C410-4CD9-BBC4-BD255A6B50AD}" presName="connectorText" presStyleLbl="sibTrans2D1" presStyleIdx="1" presStyleCnt="4"/>
      <dgm:spPr/>
      <dgm:t>
        <a:bodyPr/>
        <a:lstStyle/>
        <a:p>
          <a:endParaRPr lang="es-ES"/>
        </a:p>
      </dgm:t>
    </dgm:pt>
    <dgm:pt modelId="{473C2180-8DE4-467A-8538-0BA29DA72E90}" type="pres">
      <dgm:prSet presAssocID="{30801FF7-7D70-404A-B4A7-0D1421348349}" presName="node" presStyleLbl="node1" presStyleIdx="2" presStyleCnt="4">
        <dgm:presLayoutVars>
          <dgm:bulletEnabled val="1"/>
        </dgm:presLayoutVars>
      </dgm:prSet>
      <dgm:spPr/>
      <dgm:t>
        <a:bodyPr/>
        <a:lstStyle/>
        <a:p>
          <a:endParaRPr lang="es-ES"/>
        </a:p>
      </dgm:t>
    </dgm:pt>
    <dgm:pt modelId="{7BAD1B2E-AA79-486D-BC5E-DD830CB1C544}" type="pres">
      <dgm:prSet presAssocID="{06E10AA7-6493-4F5A-B8DE-E72A18CBD498}" presName="sibTrans" presStyleLbl="sibTrans2D1" presStyleIdx="2" presStyleCnt="4"/>
      <dgm:spPr/>
      <dgm:t>
        <a:bodyPr/>
        <a:lstStyle/>
        <a:p>
          <a:endParaRPr lang="es-ES"/>
        </a:p>
      </dgm:t>
    </dgm:pt>
    <dgm:pt modelId="{68FB392B-FE87-433D-AABC-D1DF160E929E}" type="pres">
      <dgm:prSet presAssocID="{06E10AA7-6493-4F5A-B8DE-E72A18CBD498}" presName="connectorText" presStyleLbl="sibTrans2D1" presStyleIdx="2" presStyleCnt="4"/>
      <dgm:spPr/>
      <dgm:t>
        <a:bodyPr/>
        <a:lstStyle/>
        <a:p>
          <a:endParaRPr lang="es-ES"/>
        </a:p>
      </dgm:t>
    </dgm:pt>
    <dgm:pt modelId="{464D78E9-0FCE-4B83-93F9-7AF9C4F439A8}" type="pres">
      <dgm:prSet presAssocID="{84925C4D-A814-4791-93A3-E29767F995E3}" presName="node" presStyleLbl="node1" presStyleIdx="3" presStyleCnt="4" custScaleX="118449" custScaleY="118449">
        <dgm:presLayoutVars>
          <dgm:bulletEnabled val="1"/>
        </dgm:presLayoutVars>
      </dgm:prSet>
      <dgm:spPr/>
      <dgm:t>
        <a:bodyPr/>
        <a:lstStyle/>
        <a:p>
          <a:endParaRPr lang="es-ES"/>
        </a:p>
      </dgm:t>
    </dgm:pt>
    <dgm:pt modelId="{AF490767-C027-46AD-A4DF-5EA71FD71EFA}" type="pres">
      <dgm:prSet presAssocID="{AA8729A3-D034-4106-BADB-7A99702DA059}" presName="sibTrans" presStyleLbl="sibTrans2D1" presStyleIdx="3" presStyleCnt="4"/>
      <dgm:spPr/>
      <dgm:t>
        <a:bodyPr/>
        <a:lstStyle/>
        <a:p>
          <a:endParaRPr lang="es-ES"/>
        </a:p>
      </dgm:t>
    </dgm:pt>
    <dgm:pt modelId="{BBFE1058-3743-44EA-9CCD-8C198B9628B1}" type="pres">
      <dgm:prSet presAssocID="{AA8729A3-D034-4106-BADB-7A99702DA059}" presName="connectorText" presStyleLbl="sibTrans2D1" presStyleIdx="3" presStyleCnt="4"/>
      <dgm:spPr/>
      <dgm:t>
        <a:bodyPr/>
        <a:lstStyle/>
        <a:p>
          <a:endParaRPr lang="es-ES"/>
        </a:p>
      </dgm:t>
    </dgm:pt>
  </dgm:ptLst>
  <dgm:cxnLst>
    <dgm:cxn modelId="{B2CB5891-FB4C-4F40-8EB7-C77C3C8D31E7}" srcId="{A2BAED32-A9A1-43FC-8915-61966F8A6835}" destId="{696590DD-9CA8-469F-B8A2-1F2632172CE6}" srcOrd="0" destOrd="0" parTransId="{E5E1B374-0853-4F4E-9D9D-5E5F699C8AB2}" sibTransId="{E6AF780B-E7E4-4208-AFD0-6DC80F5B6FD3}"/>
    <dgm:cxn modelId="{516B1C9A-E4FF-4B91-8F6E-311923595579}" type="presOf" srcId="{30B3753A-C410-4CD9-BBC4-BD255A6B50AD}" destId="{902F2BB2-6C6A-4619-9246-169F5246FA5E}" srcOrd="1" destOrd="0" presId="urn:microsoft.com/office/officeart/2005/8/layout/cycle2"/>
    <dgm:cxn modelId="{5F6F86FC-044C-45F6-9026-5D788CBC217C}" srcId="{A2BAED32-A9A1-43FC-8915-61966F8A6835}" destId="{84925C4D-A814-4791-93A3-E29767F995E3}" srcOrd="3" destOrd="0" parTransId="{E13E45DD-EEAB-422A-BDD0-6A045EDF3E8B}" sibTransId="{AA8729A3-D034-4106-BADB-7A99702DA059}"/>
    <dgm:cxn modelId="{61151B76-DB44-46FF-9DC0-62C3B0484EB7}" type="presOf" srcId="{30B3753A-C410-4CD9-BBC4-BD255A6B50AD}" destId="{CB405CFA-84A5-4CB7-9BE1-92FF801C92C9}" srcOrd="0" destOrd="0" presId="urn:microsoft.com/office/officeart/2005/8/layout/cycle2"/>
    <dgm:cxn modelId="{CCDDE799-AE3B-4A21-877F-7CF6C5DC7E7D}" srcId="{A2BAED32-A9A1-43FC-8915-61966F8A6835}" destId="{C317B0F5-D658-410D-B71E-35580FE13C8B}" srcOrd="1" destOrd="0" parTransId="{C8D1AE86-E516-4858-BFDD-16D1B07038E1}" sibTransId="{30B3753A-C410-4CD9-BBC4-BD255A6B50AD}"/>
    <dgm:cxn modelId="{03964EC8-649F-48CB-867D-DE579730C682}" type="presOf" srcId="{C317B0F5-D658-410D-B71E-35580FE13C8B}" destId="{0C1B024E-3DE8-40A7-AB64-35FA37B8485C}" srcOrd="0" destOrd="0" presId="urn:microsoft.com/office/officeart/2005/8/layout/cycle2"/>
    <dgm:cxn modelId="{E0D8A4F5-BA1A-4240-A4CE-44999F6D5EA0}" type="presOf" srcId="{A2BAED32-A9A1-43FC-8915-61966F8A6835}" destId="{57792EAF-093A-4BCA-8B8E-C873AEDD048F}" srcOrd="0" destOrd="0" presId="urn:microsoft.com/office/officeart/2005/8/layout/cycle2"/>
    <dgm:cxn modelId="{C8BD9D69-EF10-4F0F-96C8-607AC4A7AFEB}" type="presOf" srcId="{E6AF780B-E7E4-4208-AFD0-6DC80F5B6FD3}" destId="{0FABADDF-DF1D-4B7F-9707-EDDA93092A16}" srcOrd="1" destOrd="0" presId="urn:microsoft.com/office/officeart/2005/8/layout/cycle2"/>
    <dgm:cxn modelId="{294E3A70-2410-4D71-AFC0-C8337330D36C}" type="presOf" srcId="{AA8729A3-D034-4106-BADB-7A99702DA059}" destId="{AF490767-C027-46AD-A4DF-5EA71FD71EFA}" srcOrd="0" destOrd="0" presId="urn:microsoft.com/office/officeart/2005/8/layout/cycle2"/>
    <dgm:cxn modelId="{B814C9B9-FDFE-4797-BA39-29026AC7D29F}" type="presOf" srcId="{06E10AA7-6493-4F5A-B8DE-E72A18CBD498}" destId="{7BAD1B2E-AA79-486D-BC5E-DD830CB1C544}" srcOrd="0" destOrd="0" presId="urn:microsoft.com/office/officeart/2005/8/layout/cycle2"/>
    <dgm:cxn modelId="{82B078DA-974C-422A-9F7C-CEA5C030836A}" type="presOf" srcId="{AA8729A3-D034-4106-BADB-7A99702DA059}" destId="{BBFE1058-3743-44EA-9CCD-8C198B9628B1}" srcOrd="1" destOrd="0" presId="urn:microsoft.com/office/officeart/2005/8/layout/cycle2"/>
    <dgm:cxn modelId="{2F04952C-D0E6-47DD-A354-CDEEEBA0DEF8}" type="presOf" srcId="{30801FF7-7D70-404A-B4A7-0D1421348349}" destId="{473C2180-8DE4-467A-8538-0BA29DA72E90}" srcOrd="0" destOrd="0" presId="urn:microsoft.com/office/officeart/2005/8/layout/cycle2"/>
    <dgm:cxn modelId="{2DE39279-BE41-4823-A541-62FFD04404B5}" type="presOf" srcId="{84925C4D-A814-4791-93A3-E29767F995E3}" destId="{464D78E9-0FCE-4B83-93F9-7AF9C4F439A8}" srcOrd="0" destOrd="0" presId="urn:microsoft.com/office/officeart/2005/8/layout/cycle2"/>
    <dgm:cxn modelId="{1D14CAA0-B2B0-438E-A8A2-EAA023ADD167}" type="presOf" srcId="{E6AF780B-E7E4-4208-AFD0-6DC80F5B6FD3}" destId="{1D9BA23E-B305-4D35-AC8B-0683D4A3E231}" srcOrd="0" destOrd="0" presId="urn:microsoft.com/office/officeart/2005/8/layout/cycle2"/>
    <dgm:cxn modelId="{7FA336D1-D900-4024-AC01-42C8982CE281}" type="presOf" srcId="{06E10AA7-6493-4F5A-B8DE-E72A18CBD498}" destId="{68FB392B-FE87-433D-AABC-D1DF160E929E}" srcOrd="1" destOrd="0" presId="urn:microsoft.com/office/officeart/2005/8/layout/cycle2"/>
    <dgm:cxn modelId="{463A1515-6782-4051-8C6A-93611C09126C}" srcId="{A2BAED32-A9A1-43FC-8915-61966F8A6835}" destId="{30801FF7-7D70-404A-B4A7-0D1421348349}" srcOrd="2" destOrd="0" parTransId="{BA35CC75-A526-442C-82F0-02FE6C17097B}" sibTransId="{06E10AA7-6493-4F5A-B8DE-E72A18CBD498}"/>
    <dgm:cxn modelId="{0F9A0F84-ABF0-4D28-84FE-9B62D466E66D}" type="presOf" srcId="{696590DD-9CA8-469F-B8A2-1F2632172CE6}" destId="{2B24A445-3653-4F2F-A344-2B4DBCC333AE}" srcOrd="0" destOrd="0" presId="urn:microsoft.com/office/officeart/2005/8/layout/cycle2"/>
    <dgm:cxn modelId="{11A889AF-939B-44D9-AE25-BED545D4DF0B}" type="presParOf" srcId="{57792EAF-093A-4BCA-8B8E-C873AEDD048F}" destId="{2B24A445-3653-4F2F-A344-2B4DBCC333AE}" srcOrd="0" destOrd="0" presId="urn:microsoft.com/office/officeart/2005/8/layout/cycle2"/>
    <dgm:cxn modelId="{5DD7A73E-76AB-41BA-B88F-306A77873995}" type="presParOf" srcId="{57792EAF-093A-4BCA-8B8E-C873AEDD048F}" destId="{1D9BA23E-B305-4D35-AC8B-0683D4A3E231}" srcOrd="1" destOrd="0" presId="urn:microsoft.com/office/officeart/2005/8/layout/cycle2"/>
    <dgm:cxn modelId="{0F4B39BF-6CA4-4311-A345-F6E0F90BBF4D}" type="presParOf" srcId="{1D9BA23E-B305-4D35-AC8B-0683D4A3E231}" destId="{0FABADDF-DF1D-4B7F-9707-EDDA93092A16}" srcOrd="0" destOrd="0" presId="urn:microsoft.com/office/officeart/2005/8/layout/cycle2"/>
    <dgm:cxn modelId="{428B86E9-269F-4818-A178-C84CC8157EE6}" type="presParOf" srcId="{57792EAF-093A-4BCA-8B8E-C873AEDD048F}" destId="{0C1B024E-3DE8-40A7-AB64-35FA37B8485C}" srcOrd="2" destOrd="0" presId="urn:microsoft.com/office/officeart/2005/8/layout/cycle2"/>
    <dgm:cxn modelId="{685F8C98-C601-4FDD-A612-6327772E28EB}" type="presParOf" srcId="{57792EAF-093A-4BCA-8B8E-C873AEDD048F}" destId="{CB405CFA-84A5-4CB7-9BE1-92FF801C92C9}" srcOrd="3" destOrd="0" presId="urn:microsoft.com/office/officeart/2005/8/layout/cycle2"/>
    <dgm:cxn modelId="{F4524BBD-2928-4C57-ACD3-8F818ED8159C}" type="presParOf" srcId="{CB405CFA-84A5-4CB7-9BE1-92FF801C92C9}" destId="{902F2BB2-6C6A-4619-9246-169F5246FA5E}" srcOrd="0" destOrd="0" presId="urn:microsoft.com/office/officeart/2005/8/layout/cycle2"/>
    <dgm:cxn modelId="{5AFC6F03-572B-4C93-AB18-B5706614049A}" type="presParOf" srcId="{57792EAF-093A-4BCA-8B8E-C873AEDD048F}" destId="{473C2180-8DE4-467A-8538-0BA29DA72E90}" srcOrd="4" destOrd="0" presId="urn:microsoft.com/office/officeart/2005/8/layout/cycle2"/>
    <dgm:cxn modelId="{8588AD71-C1B4-4B57-9A01-A8517121C7B9}" type="presParOf" srcId="{57792EAF-093A-4BCA-8B8E-C873AEDD048F}" destId="{7BAD1B2E-AA79-486D-BC5E-DD830CB1C544}" srcOrd="5" destOrd="0" presId="urn:microsoft.com/office/officeart/2005/8/layout/cycle2"/>
    <dgm:cxn modelId="{A4CCE351-178A-49E7-A236-527B147B6FC7}" type="presParOf" srcId="{7BAD1B2E-AA79-486D-BC5E-DD830CB1C544}" destId="{68FB392B-FE87-433D-AABC-D1DF160E929E}" srcOrd="0" destOrd="0" presId="urn:microsoft.com/office/officeart/2005/8/layout/cycle2"/>
    <dgm:cxn modelId="{1BC561CF-EB56-4B5C-95A1-F1D7B1136B36}" type="presParOf" srcId="{57792EAF-093A-4BCA-8B8E-C873AEDD048F}" destId="{464D78E9-0FCE-4B83-93F9-7AF9C4F439A8}" srcOrd="6" destOrd="0" presId="urn:microsoft.com/office/officeart/2005/8/layout/cycle2"/>
    <dgm:cxn modelId="{0DC6D7E8-90BB-4F3A-A316-E5AF67668A77}" type="presParOf" srcId="{57792EAF-093A-4BCA-8B8E-C873AEDD048F}" destId="{AF490767-C027-46AD-A4DF-5EA71FD71EFA}" srcOrd="7" destOrd="0" presId="urn:microsoft.com/office/officeart/2005/8/layout/cycle2"/>
    <dgm:cxn modelId="{3BD16DD9-4018-4353-9B3A-C50EC111C51E}" type="presParOf" srcId="{AF490767-C027-46AD-A4DF-5EA71FD71EFA}" destId="{BBFE1058-3743-44EA-9CCD-8C198B9628B1}"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4A445-3653-4F2F-A344-2B4DBCC333AE}">
      <dsp:nvSpPr>
        <dsp:cNvPr id="0" name=""/>
        <dsp:cNvSpPr/>
      </dsp:nvSpPr>
      <dsp:spPr>
        <a:xfrm>
          <a:off x="1761494" y="728"/>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s-ES" sz="9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1000" b="1" kern="1200" cap="none" spc="0" dirty="0" err="1">
              <a:ln w="0"/>
              <a:effectLst>
                <a:outerShdw blurRad="38100" dist="19050" dir="2700000" algn="tl" rotWithShape="0">
                  <a:schemeClr val="dk1">
                    <a:alpha val="40000"/>
                  </a:schemeClr>
                </a:outerShdw>
              </a:effectLst>
            </a:rPr>
            <a:t>Planning</a:t>
          </a:r>
          <a:endParaRPr lang="es-ES" sz="1000" b="1" kern="1200" cap="none" spc="0" dirty="0">
            <a:ln w="0"/>
            <a:effectLst>
              <a:outerShdw blurRad="38100" dist="19050" dir="2700000" algn="tl" rotWithShape="0">
                <a:schemeClr val="dk1">
                  <a:alpha val="40000"/>
                </a:schemeClr>
              </a:outerShdw>
            </a:effectLst>
          </a:endParaRPr>
        </a:p>
      </dsp:txBody>
      <dsp:txXfrm>
        <a:off x="1883605" y="122839"/>
        <a:ext cx="589606" cy="589606"/>
      </dsp:txXfrm>
    </dsp:sp>
    <dsp:sp modelId="{1D9BA23E-B305-4D35-AC8B-0683D4A3E231}">
      <dsp:nvSpPr>
        <dsp:cNvPr id="0" name=""/>
        <dsp:cNvSpPr/>
      </dsp:nvSpPr>
      <dsp:spPr>
        <a:xfrm rot="2700000">
          <a:off x="2505829" y="715248"/>
          <a:ext cx="221787" cy="281417"/>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2515573" y="748007"/>
        <a:ext cx="155251" cy="168851"/>
      </dsp:txXfrm>
    </dsp:sp>
    <dsp:sp modelId="{0C1B024E-3DE8-40A7-AB64-35FA37B8485C}">
      <dsp:nvSpPr>
        <dsp:cNvPr id="0" name=""/>
        <dsp:cNvSpPr/>
      </dsp:nvSpPr>
      <dsp:spPr>
        <a:xfrm>
          <a:off x="2646999" y="886233"/>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s-ES" sz="8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900" b="1" kern="1200" cap="none" spc="0" dirty="0" err="1">
              <a:ln w="0"/>
              <a:effectLst>
                <a:outerShdw blurRad="38100" dist="19050" dir="2700000" algn="tl" rotWithShape="0">
                  <a:schemeClr val="dk1">
                    <a:alpha val="40000"/>
                  </a:schemeClr>
                </a:outerShdw>
              </a:effectLst>
            </a:rPr>
            <a:t>Execution</a:t>
          </a:r>
          <a:endParaRPr lang="es-ES" sz="900" b="1" kern="1200" cap="none" spc="0" dirty="0">
            <a:ln w="0"/>
            <a:effectLst>
              <a:outerShdw blurRad="38100" dist="19050" dir="2700000" algn="tl" rotWithShape="0">
                <a:schemeClr val="dk1">
                  <a:alpha val="40000"/>
                </a:schemeClr>
              </a:outerShdw>
            </a:effectLst>
          </a:endParaRPr>
        </a:p>
      </dsp:txBody>
      <dsp:txXfrm>
        <a:off x="2769110" y="1008344"/>
        <a:ext cx="589606" cy="589606"/>
      </dsp:txXfrm>
    </dsp:sp>
    <dsp:sp modelId="{CB405CFA-84A5-4CB7-9BE1-92FF801C92C9}">
      <dsp:nvSpPr>
        <dsp:cNvPr id="0" name=""/>
        <dsp:cNvSpPr/>
      </dsp:nvSpPr>
      <dsp:spPr>
        <a:xfrm rot="8100000">
          <a:off x="2514706" y="1600753"/>
          <a:ext cx="221787" cy="281417"/>
        </a:xfrm>
        <a:prstGeom prst="rightArrow">
          <a:avLst>
            <a:gd name="adj1" fmla="val 60000"/>
            <a:gd name="adj2" fmla="val 50000"/>
          </a:avLst>
        </a:prstGeom>
        <a:solidFill>
          <a:schemeClr val="accent5">
            <a:shade val="90000"/>
            <a:hueOff val="90432"/>
            <a:satOff val="-209"/>
            <a:lumOff val="66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dirty="0"/>
        </a:p>
      </dsp:txBody>
      <dsp:txXfrm rot="10800000">
        <a:off x="2571498" y="1633512"/>
        <a:ext cx="155251" cy="168851"/>
      </dsp:txXfrm>
    </dsp:sp>
    <dsp:sp modelId="{473C2180-8DE4-467A-8538-0BA29DA72E90}">
      <dsp:nvSpPr>
        <dsp:cNvPr id="0" name=""/>
        <dsp:cNvSpPr/>
      </dsp:nvSpPr>
      <dsp:spPr>
        <a:xfrm>
          <a:off x="1761494" y="1771739"/>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s-ES" sz="900" b="0" kern="1200" cap="none" spc="0" dirty="0" err="1">
              <a:ln w="0"/>
              <a:effectLst>
                <a:outerShdw blurRad="38100" dist="19050" dir="2700000" algn="tl" rotWithShape="0">
                  <a:schemeClr val="dk1">
                    <a:alpha val="40000"/>
                  </a:schemeClr>
                </a:outerShdw>
              </a:effectLst>
            </a:rPr>
            <a:t>Iteration</a:t>
          </a:r>
          <a:r>
            <a:rPr lang="es-ES" sz="1000" b="0" kern="1200" cap="none" spc="0" dirty="0">
              <a:ln w="0"/>
              <a:effectLst>
                <a:outerShdw blurRad="38100" dist="19050" dir="2700000" algn="tl" rotWithShape="0">
                  <a:schemeClr val="dk1">
                    <a:alpha val="40000"/>
                  </a:schemeClr>
                </a:outerShdw>
              </a:effectLst>
            </a:rPr>
            <a:t> </a:t>
          </a:r>
          <a:r>
            <a:rPr lang="es-ES" sz="1050" b="1" kern="1200" cap="none" spc="0" dirty="0" err="1">
              <a:ln w="0"/>
              <a:effectLst>
                <a:outerShdw blurRad="38100" dist="19050" dir="2700000" algn="tl" rotWithShape="0">
                  <a:schemeClr val="dk1">
                    <a:alpha val="40000"/>
                  </a:schemeClr>
                </a:outerShdw>
              </a:effectLst>
            </a:rPr>
            <a:t>Review</a:t>
          </a:r>
          <a:endParaRPr lang="es-ES" sz="1000" b="1" kern="1200" cap="none" spc="0" dirty="0">
            <a:ln w="0"/>
            <a:effectLst>
              <a:outerShdw blurRad="38100" dist="19050" dir="2700000" algn="tl" rotWithShape="0">
                <a:schemeClr val="dk1">
                  <a:alpha val="40000"/>
                </a:schemeClr>
              </a:outerShdw>
            </a:effectLst>
          </a:endParaRPr>
        </a:p>
      </dsp:txBody>
      <dsp:txXfrm>
        <a:off x="1883605" y="1893850"/>
        <a:ext cx="589606" cy="589606"/>
      </dsp:txXfrm>
    </dsp:sp>
    <dsp:sp modelId="{7BAD1B2E-AA79-486D-BC5E-DD830CB1C544}">
      <dsp:nvSpPr>
        <dsp:cNvPr id="0" name=""/>
        <dsp:cNvSpPr/>
      </dsp:nvSpPr>
      <dsp:spPr>
        <a:xfrm rot="13500000">
          <a:off x="1675961" y="1636009"/>
          <a:ext cx="181021" cy="281417"/>
        </a:xfrm>
        <a:prstGeom prst="rightArrow">
          <a:avLst>
            <a:gd name="adj1" fmla="val 60000"/>
            <a:gd name="adj2" fmla="val 50000"/>
          </a:avLst>
        </a:prstGeom>
        <a:solidFill>
          <a:schemeClr val="accent5">
            <a:shade val="90000"/>
            <a:hueOff val="180863"/>
            <a:satOff val="-417"/>
            <a:lumOff val="1324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s-ES" sz="800" kern="1200"/>
        </a:p>
      </dsp:txBody>
      <dsp:txXfrm rot="10800000">
        <a:off x="1722314" y="1711492"/>
        <a:ext cx="126715" cy="168851"/>
      </dsp:txXfrm>
    </dsp:sp>
    <dsp:sp modelId="{464D78E9-0FCE-4B83-93F9-7AF9C4F439A8}">
      <dsp:nvSpPr>
        <dsp:cNvPr id="0" name=""/>
        <dsp:cNvSpPr/>
      </dsp:nvSpPr>
      <dsp:spPr>
        <a:xfrm>
          <a:off x="799071" y="809317"/>
          <a:ext cx="987661" cy="987661"/>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s-ES" sz="800" b="0" kern="1200" cap="none" spc="0" dirty="0" err="1">
              <a:ln w="0"/>
              <a:effectLst>
                <a:outerShdw blurRad="38100" dist="19050" dir="2700000" algn="tl" rotWithShape="0">
                  <a:schemeClr val="dk1">
                    <a:alpha val="40000"/>
                  </a:schemeClr>
                </a:outerShdw>
              </a:effectLst>
            </a:rPr>
            <a:t>Iteration</a:t>
          </a:r>
          <a:r>
            <a:rPr lang="es-ES" sz="800" b="0" kern="1200" cap="none" spc="0" dirty="0">
              <a:ln w="0"/>
              <a:effectLst>
                <a:outerShdw blurRad="38100" dist="19050" dir="2700000" algn="tl" rotWithShape="0">
                  <a:schemeClr val="dk1">
                    <a:alpha val="40000"/>
                  </a:schemeClr>
                </a:outerShdw>
              </a:effectLst>
            </a:rPr>
            <a:t> </a:t>
          </a:r>
          <a:r>
            <a:rPr lang="es-ES" sz="800" b="1" kern="1200" cap="none" spc="0" dirty="0" err="1">
              <a:ln w="0"/>
              <a:effectLst>
                <a:outerShdw blurRad="38100" dist="19050" dir="2700000" algn="tl" rotWithShape="0">
                  <a:schemeClr val="dk1">
                    <a:alpha val="40000"/>
                  </a:schemeClr>
                </a:outerShdw>
              </a:effectLst>
            </a:rPr>
            <a:t>Retrospective</a:t>
          </a:r>
          <a:endParaRPr lang="es-ES" sz="800" b="1" kern="1200" cap="none" spc="0" dirty="0">
            <a:ln w="0"/>
            <a:effectLst>
              <a:outerShdw blurRad="38100" dist="19050" dir="2700000" algn="tl" rotWithShape="0">
                <a:schemeClr val="dk1">
                  <a:alpha val="40000"/>
                </a:schemeClr>
              </a:outerShdw>
            </a:effectLst>
          </a:endParaRPr>
        </a:p>
      </dsp:txBody>
      <dsp:txXfrm>
        <a:off x="943711" y="953957"/>
        <a:ext cx="698381" cy="698381"/>
      </dsp:txXfrm>
    </dsp:sp>
    <dsp:sp modelId="{AF490767-C027-46AD-A4DF-5EA71FD71EFA}">
      <dsp:nvSpPr>
        <dsp:cNvPr id="0" name=""/>
        <dsp:cNvSpPr/>
      </dsp:nvSpPr>
      <dsp:spPr>
        <a:xfrm rot="18900000">
          <a:off x="1668716" y="696115"/>
          <a:ext cx="181021" cy="281417"/>
        </a:xfrm>
        <a:prstGeom prst="rightArrow">
          <a:avLst>
            <a:gd name="adj1" fmla="val 60000"/>
            <a:gd name="adj2" fmla="val 50000"/>
          </a:avLst>
        </a:prstGeom>
        <a:solidFill>
          <a:schemeClr val="accent5">
            <a:shade val="90000"/>
            <a:hueOff val="271295"/>
            <a:satOff val="-626"/>
            <a:lumOff val="198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1676669" y="771598"/>
        <a:ext cx="126715" cy="16885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A7A1F8FA-2DCD-42D2-98A2-177941AD2F9F}" type="datetimeFigureOut">
              <a:rPr lang="es-CO" smtClean="0"/>
              <a:t>13/12/2018</a:t>
            </a:fld>
            <a:endParaRPr lang="es-CO"/>
          </a:p>
        </p:txBody>
      </p:sp>
      <p:sp>
        <p:nvSpPr>
          <p:cNvPr id="4" name="Marcador de imagen de diapositiva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EBE808C-C232-4F4B-9330-C1DDA8A89B95}" type="slidenum">
              <a:rPr lang="es-CO" smtClean="0"/>
              <a:t>‹Nº›</a:t>
            </a:fld>
            <a:endParaRPr lang="es-CO"/>
          </a:p>
        </p:txBody>
      </p:sp>
    </p:spTree>
    <p:extLst>
      <p:ext uri="{BB962C8B-B14F-4D97-AF65-F5344CB8AC3E}">
        <p14:creationId xmlns:p14="http://schemas.microsoft.com/office/powerpoint/2010/main" val="323155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13/12/2018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13/12/2018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13/12/2018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13/12/2018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13/12/2018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1" fmla="*/ 1397894 w 11745914"/>
              <a:gd name="connsiteY0-2" fmla="*/ 0 h 5760000"/>
              <a:gd name="connsiteX1-3" fmla="*/ 11745914 w 11745914"/>
              <a:gd name="connsiteY1-4" fmla="*/ 0 h 5760000"/>
              <a:gd name="connsiteX2-5" fmla="*/ 11745914 w 11745914"/>
              <a:gd name="connsiteY2-6" fmla="*/ 0 h 5760000"/>
              <a:gd name="connsiteX3-7" fmla="*/ 11745914 w 11745914"/>
              <a:gd name="connsiteY3-8" fmla="*/ 4362106 h 5760000"/>
              <a:gd name="connsiteX4-9" fmla="*/ 10348020 w 11745914"/>
              <a:gd name="connsiteY4-10" fmla="*/ 5760000 h 5760000"/>
              <a:gd name="connsiteX5-11" fmla="*/ 0 w 11745914"/>
              <a:gd name="connsiteY5-12" fmla="*/ 5760000 h 5760000"/>
              <a:gd name="connsiteX6-13" fmla="*/ 0 w 11745914"/>
              <a:gd name="connsiteY6-14" fmla="*/ 5760000 h 5760000"/>
              <a:gd name="connsiteX7-15" fmla="*/ 0 w 11745914"/>
              <a:gd name="connsiteY7-16" fmla="*/ 1397894 h 5760000"/>
              <a:gd name="connsiteX8-17" fmla="*/ 423864 w 11745914"/>
              <a:gd name="connsiteY8-18" fmla="*/ 395288 h 5760000"/>
              <a:gd name="connsiteX9" fmla="*/ 1397894 w 11745914"/>
              <a:gd name="connsiteY9" fmla="*/ 0 h 5760000"/>
              <a:gd name="connsiteX0-19" fmla="*/ 1397894 w 11745914"/>
              <a:gd name="connsiteY0-20" fmla="*/ 0 h 5760000"/>
              <a:gd name="connsiteX1-21" fmla="*/ 11745914 w 11745914"/>
              <a:gd name="connsiteY1-22" fmla="*/ 0 h 5760000"/>
              <a:gd name="connsiteX2-23" fmla="*/ 11745914 w 11745914"/>
              <a:gd name="connsiteY2-24" fmla="*/ 0 h 5760000"/>
              <a:gd name="connsiteX3-25" fmla="*/ 11745914 w 11745914"/>
              <a:gd name="connsiteY3-26" fmla="*/ 4362106 h 5760000"/>
              <a:gd name="connsiteX4-27" fmla="*/ 10348020 w 11745914"/>
              <a:gd name="connsiteY4-28" fmla="*/ 5760000 h 5760000"/>
              <a:gd name="connsiteX5-29" fmla="*/ 0 w 11745914"/>
              <a:gd name="connsiteY5-30" fmla="*/ 5760000 h 5760000"/>
              <a:gd name="connsiteX6-31" fmla="*/ 0 w 11745914"/>
              <a:gd name="connsiteY6-32" fmla="*/ 5760000 h 5760000"/>
              <a:gd name="connsiteX7-33" fmla="*/ 0 w 11745914"/>
              <a:gd name="connsiteY7-34" fmla="*/ 1397894 h 5760000"/>
              <a:gd name="connsiteX8-35" fmla="*/ 423864 w 11745914"/>
              <a:gd name="connsiteY8-36" fmla="*/ 395288 h 5760000"/>
              <a:gd name="connsiteX9-37" fmla="*/ 1397894 w 11745914"/>
              <a:gd name="connsiteY9-38" fmla="*/ 0 h 5760000"/>
              <a:gd name="connsiteX0-39" fmla="*/ 1483623 w 11831643"/>
              <a:gd name="connsiteY0-40" fmla="*/ 86592 h 5846592"/>
              <a:gd name="connsiteX1-41" fmla="*/ 11831643 w 11831643"/>
              <a:gd name="connsiteY1-42" fmla="*/ 86592 h 5846592"/>
              <a:gd name="connsiteX2-43" fmla="*/ 11831643 w 11831643"/>
              <a:gd name="connsiteY2-44" fmla="*/ 86592 h 5846592"/>
              <a:gd name="connsiteX3-45" fmla="*/ 11831643 w 11831643"/>
              <a:gd name="connsiteY3-46" fmla="*/ 4448698 h 5846592"/>
              <a:gd name="connsiteX4-47" fmla="*/ 10433749 w 11831643"/>
              <a:gd name="connsiteY4-48" fmla="*/ 5846592 h 5846592"/>
              <a:gd name="connsiteX5-49" fmla="*/ 85729 w 11831643"/>
              <a:gd name="connsiteY5-50" fmla="*/ 5846592 h 5846592"/>
              <a:gd name="connsiteX6-51" fmla="*/ 85729 w 11831643"/>
              <a:gd name="connsiteY6-52" fmla="*/ 5846592 h 5846592"/>
              <a:gd name="connsiteX7-53" fmla="*/ 85729 w 11831643"/>
              <a:gd name="connsiteY7-54" fmla="*/ 1484486 h 5846592"/>
              <a:gd name="connsiteX8-55" fmla="*/ 90493 w 11831643"/>
              <a:gd name="connsiteY8-56" fmla="*/ 91355 h 5846592"/>
              <a:gd name="connsiteX9-57" fmla="*/ 1483623 w 11831643"/>
              <a:gd name="connsiteY9-58" fmla="*/ 86592 h 5846592"/>
              <a:gd name="connsiteX0-59" fmla="*/ 1483623 w 11831643"/>
              <a:gd name="connsiteY0-60" fmla="*/ 0 h 5760000"/>
              <a:gd name="connsiteX1-61" fmla="*/ 11831643 w 11831643"/>
              <a:gd name="connsiteY1-62" fmla="*/ 0 h 5760000"/>
              <a:gd name="connsiteX2-63" fmla="*/ 11831643 w 11831643"/>
              <a:gd name="connsiteY2-64" fmla="*/ 0 h 5760000"/>
              <a:gd name="connsiteX3-65" fmla="*/ 11831643 w 11831643"/>
              <a:gd name="connsiteY3-66" fmla="*/ 4362106 h 5760000"/>
              <a:gd name="connsiteX4-67" fmla="*/ 10433749 w 11831643"/>
              <a:gd name="connsiteY4-68" fmla="*/ 5760000 h 5760000"/>
              <a:gd name="connsiteX5-69" fmla="*/ 85729 w 11831643"/>
              <a:gd name="connsiteY5-70" fmla="*/ 5760000 h 5760000"/>
              <a:gd name="connsiteX6-71" fmla="*/ 85729 w 11831643"/>
              <a:gd name="connsiteY6-72" fmla="*/ 5760000 h 5760000"/>
              <a:gd name="connsiteX7-73" fmla="*/ 85729 w 11831643"/>
              <a:gd name="connsiteY7-74" fmla="*/ 1397894 h 5760000"/>
              <a:gd name="connsiteX8-75" fmla="*/ 90493 w 11831643"/>
              <a:gd name="connsiteY8-76" fmla="*/ 4763 h 5760000"/>
              <a:gd name="connsiteX9-77" fmla="*/ 1483623 w 11831643"/>
              <a:gd name="connsiteY9-78" fmla="*/ 0 h 5760000"/>
              <a:gd name="connsiteX0-79" fmla="*/ 1397894 w 11745914"/>
              <a:gd name="connsiteY0-80" fmla="*/ 0 h 5760000"/>
              <a:gd name="connsiteX1-81" fmla="*/ 11745914 w 11745914"/>
              <a:gd name="connsiteY1-82" fmla="*/ 0 h 5760000"/>
              <a:gd name="connsiteX2-83" fmla="*/ 11745914 w 11745914"/>
              <a:gd name="connsiteY2-84" fmla="*/ 0 h 5760000"/>
              <a:gd name="connsiteX3-85" fmla="*/ 11745914 w 11745914"/>
              <a:gd name="connsiteY3-86" fmla="*/ 4362106 h 5760000"/>
              <a:gd name="connsiteX4-87" fmla="*/ 10348020 w 11745914"/>
              <a:gd name="connsiteY4-88" fmla="*/ 5760000 h 5760000"/>
              <a:gd name="connsiteX5-89" fmla="*/ 0 w 11745914"/>
              <a:gd name="connsiteY5-90" fmla="*/ 5760000 h 5760000"/>
              <a:gd name="connsiteX6-91" fmla="*/ 0 w 11745914"/>
              <a:gd name="connsiteY6-92" fmla="*/ 5760000 h 5760000"/>
              <a:gd name="connsiteX7-93" fmla="*/ 0 w 11745914"/>
              <a:gd name="connsiteY7-94" fmla="*/ 1397894 h 5760000"/>
              <a:gd name="connsiteX8-95" fmla="*/ 4764 w 11745914"/>
              <a:gd name="connsiteY8-96" fmla="*/ 4763 h 5760000"/>
              <a:gd name="connsiteX9-97" fmla="*/ 1397894 w 11745914"/>
              <a:gd name="connsiteY9-98" fmla="*/ 0 h 5760000"/>
              <a:gd name="connsiteX0-99" fmla="*/ 1397894 w 11745914"/>
              <a:gd name="connsiteY0-100" fmla="*/ 2381 h 5762381"/>
              <a:gd name="connsiteX1-101" fmla="*/ 11745914 w 11745914"/>
              <a:gd name="connsiteY1-102" fmla="*/ 2381 h 5762381"/>
              <a:gd name="connsiteX2-103" fmla="*/ 11745914 w 11745914"/>
              <a:gd name="connsiteY2-104" fmla="*/ 2381 h 5762381"/>
              <a:gd name="connsiteX3-105" fmla="*/ 11745914 w 11745914"/>
              <a:gd name="connsiteY3-106" fmla="*/ 4364487 h 5762381"/>
              <a:gd name="connsiteX4-107" fmla="*/ 10348020 w 11745914"/>
              <a:gd name="connsiteY4-108" fmla="*/ 5762381 h 5762381"/>
              <a:gd name="connsiteX5-109" fmla="*/ 0 w 11745914"/>
              <a:gd name="connsiteY5-110" fmla="*/ 5762381 h 5762381"/>
              <a:gd name="connsiteX6-111" fmla="*/ 0 w 11745914"/>
              <a:gd name="connsiteY6-112" fmla="*/ 5762381 h 5762381"/>
              <a:gd name="connsiteX7-113" fmla="*/ 0 w 11745914"/>
              <a:gd name="connsiteY7-114" fmla="*/ 1400275 h 5762381"/>
              <a:gd name="connsiteX8-115" fmla="*/ 2382 w 11745914"/>
              <a:gd name="connsiteY8-116" fmla="*/ 0 h 5762381"/>
              <a:gd name="connsiteX9-117" fmla="*/ 1397894 w 11745914"/>
              <a:gd name="connsiteY9-118" fmla="*/ 2381 h 5762381"/>
              <a:gd name="connsiteX0-119" fmla="*/ 1397894 w 11745914"/>
              <a:gd name="connsiteY0-120" fmla="*/ 2381 h 5762381"/>
              <a:gd name="connsiteX1-121" fmla="*/ 11745914 w 11745914"/>
              <a:gd name="connsiteY1-122" fmla="*/ 2381 h 5762381"/>
              <a:gd name="connsiteX2-123" fmla="*/ 11745914 w 11745914"/>
              <a:gd name="connsiteY2-124" fmla="*/ 2381 h 5762381"/>
              <a:gd name="connsiteX3-125" fmla="*/ 11745914 w 11745914"/>
              <a:gd name="connsiteY3-126" fmla="*/ 2440437 h 5762381"/>
              <a:gd name="connsiteX4-127" fmla="*/ 10348020 w 11745914"/>
              <a:gd name="connsiteY4-128" fmla="*/ 5762381 h 5762381"/>
              <a:gd name="connsiteX5-129" fmla="*/ 0 w 11745914"/>
              <a:gd name="connsiteY5-130" fmla="*/ 5762381 h 5762381"/>
              <a:gd name="connsiteX6-131" fmla="*/ 0 w 11745914"/>
              <a:gd name="connsiteY6-132" fmla="*/ 5762381 h 5762381"/>
              <a:gd name="connsiteX7-133" fmla="*/ 0 w 11745914"/>
              <a:gd name="connsiteY7-134" fmla="*/ 1400275 h 5762381"/>
              <a:gd name="connsiteX8-135" fmla="*/ 2382 w 11745914"/>
              <a:gd name="connsiteY8-136" fmla="*/ 0 h 5762381"/>
              <a:gd name="connsiteX9-137" fmla="*/ 1397894 w 11745914"/>
              <a:gd name="connsiteY9-138" fmla="*/ 2381 h 5762381"/>
              <a:gd name="connsiteX0-139" fmla="*/ 1397894 w 11745914"/>
              <a:gd name="connsiteY0-140" fmla="*/ 2381 h 5781431"/>
              <a:gd name="connsiteX1-141" fmla="*/ 11745914 w 11745914"/>
              <a:gd name="connsiteY1-142" fmla="*/ 2381 h 5781431"/>
              <a:gd name="connsiteX2-143" fmla="*/ 11745914 w 11745914"/>
              <a:gd name="connsiteY2-144" fmla="*/ 2381 h 5781431"/>
              <a:gd name="connsiteX3-145" fmla="*/ 11745914 w 11745914"/>
              <a:gd name="connsiteY3-146" fmla="*/ 2440437 h 5781431"/>
              <a:gd name="connsiteX4-147" fmla="*/ 7795320 w 11745914"/>
              <a:gd name="connsiteY4-148" fmla="*/ 5781431 h 5781431"/>
              <a:gd name="connsiteX5-149" fmla="*/ 0 w 11745914"/>
              <a:gd name="connsiteY5-150" fmla="*/ 5762381 h 5781431"/>
              <a:gd name="connsiteX6-151" fmla="*/ 0 w 11745914"/>
              <a:gd name="connsiteY6-152" fmla="*/ 5762381 h 5781431"/>
              <a:gd name="connsiteX7-153" fmla="*/ 0 w 11745914"/>
              <a:gd name="connsiteY7-154" fmla="*/ 1400275 h 5781431"/>
              <a:gd name="connsiteX8-155" fmla="*/ 2382 w 11745914"/>
              <a:gd name="connsiteY8-156" fmla="*/ 0 h 5781431"/>
              <a:gd name="connsiteX9-157" fmla="*/ 1397894 w 11745914"/>
              <a:gd name="connsiteY9-158" fmla="*/ 2381 h 5781431"/>
              <a:gd name="connsiteX0-159" fmla="*/ 1397894 w 11745914"/>
              <a:gd name="connsiteY0-160" fmla="*/ 2381 h 5781431"/>
              <a:gd name="connsiteX1-161" fmla="*/ 11745914 w 11745914"/>
              <a:gd name="connsiteY1-162" fmla="*/ 2381 h 5781431"/>
              <a:gd name="connsiteX2-163" fmla="*/ 11745914 w 11745914"/>
              <a:gd name="connsiteY2-164" fmla="*/ 2381 h 5781431"/>
              <a:gd name="connsiteX3-165" fmla="*/ 11745914 w 11745914"/>
              <a:gd name="connsiteY3-166" fmla="*/ 2440437 h 5781431"/>
              <a:gd name="connsiteX4-167" fmla="*/ 7795320 w 11745914"/>
              <a:gd name="connsiteY4-168" fmla="*/ 5781431 h 5781431"/>
              <a:gd name="connsiteX5-169" fmla="*/ 0 w 11745914"/>
              <a:gd name="connsiteY5-170" fmla="*/ 5762381 h 5781431"/>
              <a:gd name="connsiteX6-171" fmla="*/ 0 w 11745914"/>
              <a:gd name="connsiteY6-172" fmla="*/ 5762381 h 5781431"/>
              <a:gd name="connsiteX7-173" fmla="*/ 0 w 11745914"/>
              <a:gd name="connsiteY7-174" fmla="*/ 1400275 h 5781431"/>
              <a:gd name="connsiteX8-175" fmla="*/ 2382 w 11745914"/>
              <a:gd name="connsiteY8-176" fmla="*/ 0 h 5781431"/>
              <a:gd name="connsiteX9-177" fmla="*/ 1397894 w 11745914"/>
              <a:gd name="connsiteY9-178" fmla="*/ 2381 h 57814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13/12/2018</a:t>
            </a:fld>
            <a:endParaRPr lang="en-GB" dirty="0"/>
          </a:p>
        </p:txBody>
      </p:sp>
      <p:sp>
        <p:nvSpPr>
          <p:cNvPr id="4" name="Footer Placeholder 3"/>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FD584-570E-4154-A321-290507D2F9CA}" type="datetime1">
              <a:rPr lang="en-GB" smtClean="0"/>
              <a:t>13/12/2018</a:t>
            </a:fld>
            <a:endParaRPr lang="en-GB" dirty="0"/>
          </a:p>
        </p:txBody>
      </p:sp>
      <p:sp>
        <p:nvSpPr>
          <p:cNvPr id="3" name="Footer Placeholder 2"/>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t>13/12/2018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2AED0854-35CD-41B0-9834-F977774FE2AB}" type="datetimeFigureOut">
              <a:rPr lang="es-CO" smtClean="0"/>
              <a:t>13/12/2018</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49C558DE-5450-4EA8-9203-74C3985621B3}" type="slidenum">
              <a:rPr lang="es-CO" smtClean="0"/>
              <a:t>‹Nº›</a:t>
            </a:fld>
            <a:endParaRPr lang="es-CO" dirty="0"/>
          </a:p>
        </p:txBody>
      </p:sp>
      <p:pic>
        <p:nvPicPr>
          <p:cNvPr id="6"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6404" y="5774792"/>
            <a:ext cx="1912971" cy="767101"/>
          </a:xfrm>
          <a:prstGeom prst="rect">
            <a:avLst/>
          </a:prstGeom>
        </p:spPr>
      </p:pic>
      <p:pic>
        <p:nvPicPr>
          <p:cNvPr id="7" name="Imagen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10" t="44715"/>
          <a:stretch>
            <a:fillRect/>
          </a:stretch>
        </p:blipFill>
        <p:spPr>
          <a:xfrm>
            <a:off x="0" y="0"/>
            <a:ext cx="6192011" cy="1220941"/>
          </a:xfrm>
          <a:prstGeom prst="rect">
            <a:avLst/>
          </a:prstGeom>
        </p:spPr>
      </p:pic>
    </p:spTree>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13/12/2018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108318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13/12/2018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13/12/2018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13/12/2018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image" Target="../media/image4.emf"/><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13/12/2018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13/12/2018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t>13/12/2018</a:t>
            </a:fld>
            <a:endParaRPr lang="en-GB" dirty="0"/>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 Attorney Work Product      Security First</a:t>
            </a:r>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t>‹Nº›</a:t>
            </a:fld>
            <a:r>
              <a:rPr lang="en-GB" sz="1000" dirty="0">
                <a:solidFill>
                  <a:schemeClr val="accent1"/>
                </a:solidFill>
              </a:rPr>
              <a:t>    </a:t>
            </a:r>
            <a:r>
              <a:rPr lang="en-GB" sz="1000" baseline="0" dirty="0">
                <a:solidFill>
                  <a:schemeClr val="accent1"/>
                </a:solidFill>
              </a:rPr>
              <a:t> </a:t>
            </a:r>
            <a:r>
              <a:rPr lang="en-GB" sz="1000" dirty="0">
                <a:solidFill>
                  <a:schemeClr val="accent1"/>
                </a:solidFill>
              </a:rPr>
              <a:t>© Experian</a:t>
            </a:r>
          </a:p>
        </p:txBody>
      </p:sp>
      <p:pic>
        <p:nvPicPr>
          <p:cNvPr id="14" name="Picture 13"/>
          <p:cNvPicPr>
            <a:picLocks noChangeAspect="1"/>
          </p:cNvPicPr>
          <p:nvPr userDrawn="1"/>
        </p:nvPicPr>
        <p:blipFill>
          <a:blip r:embed="rId21"/>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t>‹Nº›</a:t>
            </a:fld>
            <a:endParaRPr lang="en-GB"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6205" indent="-116205"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405" indent="-19558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54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830" indent="-19431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slide" Target="slide39.xml"/><Relationship Id="rId3" Type="http://schemas.openxmlformats.org/officeDocument/2006/relationships/slide" Target="slide40.xml"/><Relationship Id="rId7" Type="http://schemas.openxmlformats.org/officeDocument/2006/relationships/diagramData" Target="../diagrams/data1.xml"/><Relationship Id="rId12" Type="http://schemas.openxmlformats.org/officeDocument/2006/relationships/slide" Target="slide57.xml"/><Relationship Id="rId2"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51.xml"/><Relationship Id="rId11" Type="http://schemas.microsoft.com/office/2007/relationships/diagramDrawing" Target="../diagrams/drawing1.xml"/><Relationship Id="rId5" Type="http://schemas.openxmlformats.org/officeDocument/2006/relationships/slide" Target="slide50.xml"/><Relationship Id="rId10" Type="http://schemas.openxmlformats.org/officeDocument/2006/relationships/diagramColors" Target="../diagrams/colors1.xml"/><Relationship Id="rId4" Type="http://schemas.openxmlformats.org/officeDocument/2006/relationships/image" Target="../media/image41.png"/><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slide" Target="slide20.xml"/><Relationship Id="rId2"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slide" Target="slide19.xml"/><Relationship Id="rId4" Type="http://schemas.openxmlformats.org/officeDocument/2006/relationships/slide" Target="slide18.xml"/><Relationship Id="rId9" Type="http://schemas.openxmlformats.org/officeDocument/2006/relationships/image" Target="../media/image37.png"/><Relationship Id="rId14" Type="http://schemas.openxmlformats.org/officeDocument/2006/relationships/slide" Target="slide21.xml"/></Relationships>
</file>

<file path=ppt/slides/_rels/slide1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7.png"/><Relationship Id="rId18" Type="http://schemas.openxmlformats.org/officeDocument/2006/relationships/slide" Target="slide24.xml"/><Relationship Id="rId3" Type="http://schemas.openxmlformats.org/officeDocument/2006/relationships/image" Target="../media/image42.png"/><Relationship Id="rId21" Type="http://schemas.openxmlformats.org/officeDocument/2006/relationships/image" Target="../media/image51.png"/><Relationship Id="rId7" Type="http://schemas.openxmlformats.org/officeDocument/2006/relationships/image" Target="../media/image44.png"/><Relationship Id="rId12" Type="http://schemas.openxmlformats.org/officeDocument/2006/relationships/slide" Target="slide32.xml"/><Relationship Id="rId17" Type="http://schemas.openxmlformats.org/officeDocument/2006/relationships/image" Target="../media/image49.png"/><Relationship Id="rId25" Type="http://schemas.openxmlformats.org/officeDocument/2006/relationships/image" Target="../media/image53.png"/><Relationship Id="rId2" Type="http://schemas.openxmlformats.org/officeDocument/2006/relationships/slide" Target="slide25.xml"/><Relationship Id="rId16" Type="http://schemas.openxmlformats.org/officeDocument/2006/relationships/slide" Target="slide23.xml"/><Relationship Id="rId20"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image" Target="../media/image46.png"/><Relationship Id="rId24" Type="http://schemas.openxmlformats.org/officeDocument/2006/relationships/slide" Target="slide34.xml"/><Relationship Id="rId5" Type="http://schemas.openxmlformats.org/officeDocument/2006/relationships/image" Target="../media/image43.png"/><Relationship Id="rId15" Type="http://schemas.openxmlformats.org/officeDocument/2006/relationships/image" Target="../media/image48.png"/><Relationship Id="rId23" Type="http://schemas.openxmlformats.org/officeDocument/2006/relationships/image" Target="../media/image52.png"/><Relationship Id="rId10" Type="http://schemas.openxmlformats.org/officeDocument/2006/relationships/slide" Target="slide31.xml"/><Relationship Id="rId19" Type="http://schemas.openxmlformats.org/officeDocument/2006/relationships/image" Target="../media/image50.png"/><Relationship Id="rId4" Type="http://schemas.openxmlformats.org/officeDocument/2006/relationships/slide" Target="slide26.xml"/><Relationship Id="rId9" Type="http://schemas.openxmlformats.org/officeDocument/2006/relationships/image" Target="../media/image45.png"/><Relationship Id="rId14" Type="http://schemas.openxmlformats.org/officeDocument/2006/relationships/slide" Target="slide33.xml"/><Relationship Id="rId22" Type="http://schemas.openxmlformats.org/officeDocument/2006/relationships/slide" Target="slide28.xml"/></Relationships>
</file>

<file path=ppt/slides/_rels/slide13.xml.rels><?xml version="1.0" encoding="UTF-8" standalone="yes"?>
<Relationships xmlns="http://schemas.openxmlformats.org/package/2006/relationships"><Relationship Id="rId8" Type="http://schemas.openxmlformats.org/officeDocument/2006/relationships/slide" Target="slide65.xml"/><Relationship Id="rId13" Type="http://schemas.openxmlformats.org/officeDocument/2006/relationships/image" Target="../media/image59.png"/><Relationship Id="rId18" Type="http://schemas.openxmlformats.org/officeDocument/2006/relationships/image" Target="../media/image62.png"/><Relationship Id="rId26" Type="http://schemas.openxmlformats.org/officeDocument/2006/relationships/image" Target="../media/image66.png"/><Relationship Id="rId3" Type="http://schemas.openxmlformats.org/officeDocument/2006/relationships/image" Target="../media/image54.png"/><Relationship Id="rId21" Type="http://schemas.openxmlformats.org/officeDocument/2006/relationships/slide" Target="slide53.xml"/><Relationship Id="rId7" Type="http://schemas.openxmlformats.org/officeDocument/2006/relationships/image" Target="../media/image56.png"/><Relationship Id="rId12" Type="http://schemas.openxmlformats.org/officeDocument/2006/relationships/slide" Target="slide61.xml"/><Relationship Id="rId17" Type="http://schemas.openxmlformats.org/officeDocument/2006/relationships/slide" Target="slide47.xml"/><Relationship Id="rId25" Type="http://schemas.openxmlformats.org/officeDocument/2006/relationships/slide" Target="slide51.xml"/><Relationship Id="rId2" Type="http://schemas.openxmlformats.org/officeDocument/2006/relationships/slide" Target="slide37.xml"/><Relationship Id="rId16" Type="http://schemas.openxmlformats.org/officeDocument/2006/relationships/image" Target="../media/image61.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slide" Target="slide63.xml"/><Relationship Id="rId11" Type="http://schemas.openxmlformats.org/officeDocument/2006/relationships/image" Target="../media/image58.png"/><Relationship Id="rId24"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0.png"/><Relationship Id="rId23" Type="http://schemas.openxmlformats.org/officeDocument/2006/relationships/slide" Target="slide49.xml"/><Relationship Id="rId28" Type="http://schemas.openxmlformats.org/officeDocument/2006/relationships/image" Target="../media/image67.png"/><Relationship Id="rId10" Type="http://schemas.openxmlformats.org/officeDocument/2006/relationships/slide" Target="slide59.xml"/><Relationship Id="rId19" Type="http://schemas.openxmlformats.org/officeDocument/2006/relationships/slide" Target="slide45.xml"/><Relationship Id="rId4" Type="http://schemas.openxmlformats.org/officeDocument/2006/relationships/slide" Target="slide39.xml"/><Relationship Id="rId9" Type="http://schemas.openxmlformats.org/officeDocument/2006/relationships/image" Target="../media/image57.png"/><Relationship Id="rId14" Type="http://schemas.openxmlformats.org/officeDocument/2006/relationships/slide" Target="slide43.xml"/><Relationship Id="rId22" Type="http://schemas.openxmlformats.org/officeDocument/2006/relationships/image" Target="../media/image64.png"/><Relationship Id="rId27" Type="http://schemas.openxmlformats.org/officeDocument/2006/relationships/slide" Target="slide5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slide" Target="slide13.xml"/></Relationships>
</file>

<file path=ppt/slides/_rels/slide38.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15.png"/><Relationship Id="rId21" Type="http://schemas.openxmlformats.org/officeDocument/2006/relationships/image" Target="../media/image24.png"/><Relationship Id="rId34" Type="http://schemas.openxmlformats.org/officeDocument/2006/relationships/image" Target="../media/image46.svg"/><Relationship Id="rId7" Type="http://schemas.openxmlformats.org/officeDocument/2006/relationships/image" Target="../media/image17.png"/><Relationship Id="rId12" Type="http://schemas.openxmlformats.org/officeDocument/2006/relationships/image" Target="../media/image24.svg"/><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2" Type="http://schemas.openxmlformats.org/officeDocument/2006/relationships/image" Target="../media/image14.png"/><Relationship Id="rId16" Type="http://schemas.openxmlformats.org/officeDocument/2006/relationships/image" Target="../media/image28.svg"/><Relationship Id="rId20" Type="http://schemas.openxmlformats.org/officeDocument/2006/relationships/image" Target="../media/image32.sv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18.svg"/><Relationship Id="rId11" Type="http://schemas.openxmlformats.org/officeDocument/2006/relationships/image" Target="../media/image19.png"/><Relationship Id="rId24" Type="http://schemas.openxmlformats.org/officeDocument/2006/relationships/image" Target="../media/image36.svg"/><Relationship Id="rId32" Type="http://schemas.openxmlformats.org/officeDocument/2006/relationships/image" Target="../media/image44.sv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40.svg"/><Relationship Id="rId10" Type="http://schemas.openxmlformats.org/officeDocument/2006/relationships/image" Target="../media/image22.svg"/><Relationship Id="rId19" Type="http://schemas.openxmlformats.org/officeDocument/2006/relationships/image" Target="../media/image23.png"/><Relationship Id="rId31" Type="http://schemas.openxmlformats.org/officeDocument/2006/relationships/image" Target="../media/image29.png"/><Relationship Id="rId4" Type="http://schemas.openxmlformats.org/officeDocument/2006/relationships/image" Target="../media/image16.svg"/><Relationship Id="rId9" Type="http://schemas.openxmlformats.org/officeDocument/2006/relationships/image" Target="../media/image18.png"/><Relationship Id="rId14" Type="http://schemas.openxmlformats.org/officeDocument/2006/relationships/image" Target="../media/image26.svg"/><Relationship Id="rId22" Type="http://schemas.openxmlformats.org/officeDocument/2006/relationships/image" Target="../media/image34.svg"/><Relationship Id="rId27" Type="http://schemas.openxmlformats.org/officeDocument/2006/relationships/image" Target="../media/image27.png"/><Relationship Id="rId30" Type="http://schemas.openxmlformats.org/officeDocument/2006/relationships/image" Target="../media/image42.svg"/><Relationship Id="rId8" Type="http://schemas.openxmlformats.org/officeDocument/2006/relationships/image" Target="../media/image20.svg"/></Relationships>
</file>

<file path=ppt/slides/_rels/slide4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5" Type="http://schemas.openxmlformats.org/officeDocument/2006/relationships/slide" Target="slide13.xml"/><Relationship Id="rId4" Type="http://schemas.openxmlformats.org/officeDocument/2006/relationships/image" Target="../media/image89.wmf"/></Relationships>
</file>

<file path=ppt/slides/_rels/slide4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37.png"/><Relationship Id="rId18" Type="http://schemas.openxmlformats.org/officeDocument/2006/relationships/slide" Target="slide21.xml"/><Relationship Id="rId3" Type="http://schemas.openxmlformats.org/officeDocument/2006/relationships/slide" Target="slide39.xml"/><Relationship Id="rId7" Type="http://schemas.openxmlformats.org/officeDocument/2006/relationships/image" Target="../media/image34.png"/><Relationship Id="rId12" Type="http://schemas.openxmlformats.org/officeDocument/2006/relationships/slide" Target="slide16.xml"/><Relationship Id="rId17" Type="http://schemas.openxmlformats.org/officeDocument/2006/relationships/image" Target="../media/image39.png"/><Relationship Id="rId2" Type="http://schemas.openxmlformats.org/officeDocument/2006/relationships/slide" Target="slide37.xml"/><Relationship Id="rId16" Type="http://schemas.openxmlformats.org/officeDocument/2006/relationships/slide" Target="slide20.xml"/><Relationship Id="rId20" Type="http://schemas.openxmlformats.org/officeDocument/2006/relationships/slide" Target="slide57.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image" Target="../media/image36.png"/><Relationship Id="rId5" Type="http://schemas.openxmlformats.org/officeDocument/2006/relationships/slide" Target="slide50.xml"/><Relationship Id="rId15" Type="http://schemas.openxmlformats.org/officeDocument/2006/relationships/image" Target="../media/image38.png"/><Relationship Id="rId10" Type="http://schemas.openxmlformats.org/officeDocument/2006/relationships/slide" Target="slide17.xml"/><Relationship Id="rId19" Type="http://schemas.openxmlformats.org/officeDocument/2006/relationships/image" Target="../media/image40.png"/><Relationship Id="rId4" Type="http://schemas.openxmlformats.org/officeDocument/2006/relationships/slide" Target="slide51.xml"/><Relationship Id="rId9" Type="http://schemas.openxmlformats.org/officeDocument/2006/relationships/image" Target="../media/image35.png"/><Relationship Id="rId14" Type="http://schemas.openxmlformats.org/officeDocument/2006/relationships/slide" Target="slide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cxnSp>
        <p:nvCxnSpPr>
          <p:cNvPr id="13" name="Conector recto 12"/>
          <p:cNvCxnSpPr/>
          <p:nvPr/>
        </p:nvCxnSpPr>
        <p:spPr>
          <a:xfrm>
            <a:off x="598653" y="3030357"/>
            <a:ext cx="66555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598653" y="2175249"/>
            <a:ext cx="9366563" cy="759854"/>
          </a:xfrm>
        </p:spPr>
        <p:txBody>
          <a:bodyPr/>
          <a:lstStyle/>
          <a:p>
            <a:r>
              <a:rPr lang="es-CO" b="1" dirty="0">
                <a:solidFill>
                  <a:schemeClr val="accent1">
                    <a:lumMod val="75000"/>
                  </a:schemeClr>
                </a:solidFill>
              </a:rPr>
              <a:t>Modelo Ágil Experian</a:t>
            </a:r>
            <a:endParaRPr lang="es-CO" dirty="0"/>
          </a:p>
        </p:txBody>
      </p:sp>
      <p:sp>
        <p:nvSpPr>
          <p:cNvPr id="5" name="Rectángulo 4"/>
          <p:cNvSpPr/>
          <p:nvPr/>
        </p:nvSpPr>
        <p:spPr>
          <a:xfrm>
            <a:off x="532218" y="3125612"/>
            <a:ext cx="3852401" cy="369332"/>
          </a:xfrm>
          <a:prstGeom prst="rect">
            <a:avLst/>
          </a:prstGeom>
        </p:spPr>
        <p:txBody>
          <a:bodyPr wrap="none">
            <a:spAutoFit/>
          </a:bodyPr>
          <a:lstStyle/>
          <a:p>
            <a:r>
              <a:rPr lang="es-ES" altLang="en-US" dirty="0">
                <a:solidFill>
                  <a:schemeClr val="accent1">
                    <a:lumMod val="75000"/>
                  </a:schemeClr>
                </a:solidFill>
              </a:rPr>
              <a:t>07</a:t>
            </a:r>
            <a:r>
              <a:rPr lang="en-US" dirty="0">
                <a:solidFill>
                  <a:schemeClr val="accent1">
                    <a:lumMod val="75000"/>
                  </a:schemeClr>
                </a:solidFill>
              </a:rPr>
              <a:t> de </a:t>
            </a:r>
            <a:r>
              <a:rPr lang="en-US" dirty="0" err="1">
                <a:solidFill>
                  <a:schemeClr val="accent1">
                    <a:lumMod val="75000"/>
                  </a:schemeClr>
                </a:solidFill>
              </a:rPr>
              <a:t>Diciembre</a:t>
            </a:r>
            <a:r>
              <a:rPr lang="en-US" dirty="0">
                <a:solidFill>
                  <a:schemeClr val="accent1">
                    <a:lumMod val="75000"/>
                  </a:schemeClr>
                </a:solidFill>
              </a:rPr>
              <a:t> de 2018  </a:t>
            </a:r>
            <a:r>
              <a:rPr lang="en-US">
                <a:solidFill>
                  <a:schemeClr val="accent1">
                    <a:lumMod val="75000"/>
                  </a:schemeClr>
                </a:solidFill>
              </a:rPr>
              <a:t>Version </a:t>
            </a:r>
            <a:r>
              <a:rPr lang="en-US" smtClean="0">
                <a:solidFill>
                  <a:schemeClr val="accent1">
                    <a:lumMod val="75000"/>
                  </a:schemeClr>
                </a:solidFill>
              </a:rPr>
              <a:t>6</a:t>
            </a:r>
            <a:endParaRPr lang="en-US"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ángulo 76"/>
          <p:cNvSpPr/>
          <p:nvPr/>
        </p:nvSpPr>
        <p:spPr>
          <a:xfrm>
            <a:off x="1100310" y="698604"/>
            <a:ext cx="5134883" cy="126778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78" name="Rectángulo 77">
            <a:hlinkClick r:id="rId2" action="ppaction://hlinksldjump"/>
          </p:cNvPr>
          <p:cNvSpPr/>
          <p:nvPr/>
        </p:nvSpPr>
        <p:spPr>
          <a:xfrm>
            <a:off x="1237546" y="853032"/>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err="1" smtClean="0">
                <a:latin typeface="Arial" panose="020B0604020202020204" pitchFamily="34" charset="0"/>
                <a:cs typeface="Arial" panose="020B0604020202020204" pitchFamily="34" charset="0"/>
              </a:rPr>
              <a:t>Inception</a:t>
            </a:r>
            <a:endParaRPr lang="es-CO" sz="1200" dirty="0">
              <a:latin typeface="Arial" panose="020B0604020202020204" pitchFamily="34" charset="0"/>
              <a:cs typeface="Arial" panose="020B0604020202020204" pitchFamily="34" charset="0"/>
            </a:endParaRPr>
          </a:p>
        </p:txBody>
      </p:sp>
      <p:sp>
        <p:nvSpPr>
          <p:cNvPr id="80" name="Rectángulo 79">
            <a:hlinkClick r:id="rId3" action="ppaction://hlinksldjump"/>
          </p:cNvPr>
          <p:cNvSpPr/>
          <p:nvPr/>
        </p:nvSpPr>
        <p:spPr>
          <a:xfrm>
            <a:off x="2424985" y="853032"/>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100" dirty="0">
                <a:latin typeface="Arial" panose="020B0604020202020204" pitchFamily="34" charset="0"/>
                <a:cs typeface="Arial" panose="020B0604020202020204" pitchFamily="34" charset="0"/>
              </a:rPr>
              <a:t>Refinamiento HU (MPV)</a:t>
            </a:r>
          </a:p>
        </p:txBody>
      </p:sp>
      <p:sp>
        <p:nvSpPr>
          <p:cNvPr id="82" name="Rectángulo 81"/>
          <p:cNvSpPr/>
          <p:nvPr/>
        </p:nvSpPr>
        <p:spPr>
          <a:xfrm>
            <a:off x="2446471" y="1385741"/>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83" name="Rectángulo 82"/>
          <p:cNvSpPr/>
          <p:nvPr/>
        </p:nvSpPr>
        <p:spPr>
          <a:xfrm>
            <a:off x="3636197" y="837452"/>
            <a:ext cx="106804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Arquitectura Base</a:t>
            </a:r>
          </a:p>
        </p:txBody>
      </p:sp>
      <p:sp>
        <p:nvSpPr>
          <p:cNvPr id="84" name="Rectángulo 83"/>
          <p:cNvSpPr/>
          <p:nvPr/>
        </p:nvSpPr>
        <p:spPr>
          <a:xfrm>
            <a:off x="4799862" y="1407403"/>
            <a:ext cx="1290349"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85" name="Rectángulo 84"/>
          <p:cNvSpPr/>
          <p:nvPr/>
        </p:nvSpPr>
        <p:spPr>
          <a:xfrm>
            <a:off x="3612423" y="1408508"/>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Pruebas de Concepto</a:t>
            </a:r>
          </a:p>
        </p:txBody>
      </p:sp>
      <p:sp>
        <p:nvSpPr>
          <p:cNvPr id="86" name="Rectángulo 85"/>
          <p:cNvSpPr/>
          <p:nvPr/>
        </p:nvSpPr>
        <p:spPr>
          <a:xfrm>
            <a:off x="1280519" y="1380107"/>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cxnSp>
        <p:nvCxnSpPr>
          <p:cNvPr id="87" name="Conector recto 86"/>
          <p:cNvCxnSpPr>
            <a:cxnSpLocks/>
          </p:cNvCxnSpPr>
          <p:nvPr/>
        </p:nvCxnSpPr>
        <p:spPr>
          <a:xfrm>
            <a:off x="1100310" y="541408"/>
            <a:ext cx="5134883"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8" name="CuadroTexto 87"/>
          <p:cNvSpPr txBox="1"/>
          <p:nvPr/>
        </p:nvSpPr>
        <p:spPr>
          <a:xfrm>
            <a:off x="2372340" y="391970"/>
            <a:ext cx="2803973"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Innovation</a:t>
            </a:r>
            <a:r>
              <a:rPr lang="es-CO" sz="1400" b="1" dirty="0">
                <a:solidFill>
                  <a:srgbClr val="575756"/>
                </a:solidFill>
                <a:latin typeface="Arial" panose="020B0604020202020204" pitchFamily="34" charset="0"/>
                <a:cs typeface="Arial" panose="020B0604020202020204" pitchFamily="34" charset="0"/>
              </a:rPr>
              <a:t> and </a:t>
            </a:r>
            <a:r>
              <a:rPr lang="es-CO" sz="1400" b="1" dirty="0" err="1">
                <a:solidFill>
                  <a:srgbClr val="575756"/>
                </a:solidFill>
                <a:latin typeface="Arial" panose="020B0604020202020204" pitchFamily="34" charset="0"/>
                <a:cs typeface="Arial" panose="020B0604020202020204" pitchFamily="34" charset="0"/>
              </a:rPr>
              <a:t>planning</a:t>
            </a:r>
            <a:r>
              <a:rPr lang="es-CO" sz="1400" b="1" dirty="0">
                <a:solidFill>
                  <a:srgbClr val="575756"/>
                </a:solidFill>
                <a:latin typeface="Arial" panose="020B0604020202020204" pitchFamily="34" charset="0"/>
                <a:cs typeface="Arial" panose="020B0604020202020204" pitchFamily="34" charset="0"/>
              </a:rPr>
              <a:t> Inicial</a:t>
            </a:r>
          </a:p>
        </p:txBody>
      </p:sp>
      <p:cxnSp>
        <p:nvCxnSpPr>
          <p:cNvPr id="89" name="Conector recto 88"/>
          <p:cNvCxnSpPr/>
          <p:nvPr/>
        </p:nvCxnSpPr>
        <p:spPr>
          <a:xfrm>
            <a:off x="6229627" y="439343"/>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Conector recto 89"/>
          <p:cNvCxnSpPr/>
          <p:nvPr/>
        </p:nvCxnSpPr>
        <p:spPr>
          <a:xfrm>
            <a:off x="1100310" y="410603"/>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91" name="Imagen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078" y="971462"/>
            <a:ext cx="241408" cy="241408"/>
          </a:xfrm>
          <a:prstGeom prst="rect">
            <a:avLst/>
          </a:prstGeom>
        </p:spPr>
      </p:pic>
      <p:sp>
        <p:nvSpPr>
          <p:cNvPr id="92" name="Rectángulo 91"/>
          <p:cNvSpPr/>
          <p:nvPr/>
        </p:nvSpPr>
        <p:spPr>
          <a:xfrm>
            <a:off x="1675973" y="2905113"/>
            <a:ext cx="4123211" cy="26845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93" name="Conector recto 92"/>
          <p:cNvCxnSpPr/>
          <p:nvPr/>
        </p:nvCxnSpPr>
        <p:spPr>
          <a:xfrm>
            <a:off x="1115923" y="2687321"/>
            <a:ext cx="10676616" cy="5753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4" name="CuadroTexto 93">
            <a:hlinkClick r:id="rId5" action="ppaction://hlinksldjump"/>
          </p:cNvPr>
          <p:cNvSpPr txBox="1"/>
          <p:nvPr/>
        </p:nvSpPr>
        <p:spPr>
          <a:xfrm>
            <a:off x="5568080" y="2527064"/>
            <a:ext cx="2167581"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Program</a:t>
            </a:r>
            <a:r>
              <a:rPr lang="es-CO" sz="1400" b="1" dirty="0">
                <a:solidFill>
                  <a:srgbClr val="575756"/>
                </a:solidFill>
                <a:latin typeface="Arial" panose="020B0604020202020204" pitchFamily="34" charset="0"/>
                <a:cs typeface="Arial" panose="020B0604020202020204" pitchFamily="34" charset="0"/>
              </a:rPr>
              <a:t> </a:t>
            </a:r>
            <a:r>
              <a:rPr lang="es-CO" sz="1400" b="1" dirty="0" err="1">
                <a:solidFill>
                  <a:srgbClr val="575756"/>
                </a:solidFill>
                <a:latin typeface="Arial" panose="020B0604020202020204" pitchFamily="34" charset="0"/>
                <a:cs typeface="Arial" panose="020B0604020202020204" pitchFamily="34" charset="0"/>
              </a:rPr>
              <a:t>Increment</a:t>
            </a:r>
            <a:r>
              <a:rPr lang="es-CO" sz="1400" b="1" dirty="0">
                <a:solidFill>
                  <a:srgbClr val="575756"/>
                </a:solidFill>
                <a:latin typeface="Arial" panose="020B0604020202020204" pitchFamily="34" charset="0"/>
                <a:cs typeface="Arial" panose="020B0604020202020204" pitchFamily="34" charset="0"/>
              </a:rPr>
              <a:t> (PI)</a:t>
            </a:r>
          </a:p>
        </p:txBody>
      </p:sp>
      <p:sp>
        <p:nvSpPr>
          <p:cNvPr id="95" name="Rectángulo 94"/>
          <p:cNvSpPr/>
          <p:nvPr/>
        </p:nvSpPr>
        <p:spPr>
          <a:xfrm>
            <a:off x="6091466" y="2885395"/>
            <a:ext cx="3167632" cy="26750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96" name="Rectángulo 95"/>
          <p:cNvSpPr/>
          <p:nvPr/>
        </p:nvSpPr>
        <p:spPr>
          <a:xfrm>
            <a:off x="6254091" y="3974097"/>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Integrar la solución completa</a:t>
            </a:r>
          </a:p>
        </p:txBody>
      </p:sp>
      <p:sp>
        <p:nvSpPr>
          <p:cNvPr id="97" name="Rectángulo 96"/>
          <p:cNvSpPr/>
          <p:nvPr/>
        </p:nvSpPr>
        <p:spPr>
          <a:xfrm>
            <a:off x="7899728" y="3462582"/>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98" name="Rectángulo 97"/>
          <p:cNvSpPr/>
          <p:nvPr/>
        </p:nvSpPr>
        <p:spPr>
          <a:xfrm>
            <a:off x="7899728" y="2965023"/>
            <a:ext cx="1239272"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sp>
        <p:nvSpPr>
          <p:cNvPr id="99" name="Rectángulo 98"/>
          <p:cNvSpPr/>
          <p:nvPr/>
        </p:nvSpPr>
        <p:spPr>
          <a:xfrm>
            <a:off x="6254091" y="2960234"/>
            <a:ext cx="1598687" cy="9367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200" dirty="0">
                <a:latin typeface="Arial" panose="020B0604020202020204" pitchFamily="34" charset="0"/>
                <a:cs typeface="Arial" panose="020B0604020202020204" pitchFamily="34" charset="0"/>
              </a:rPr>
              <a:t>Preparación </a:t>
            </a:r>
          </a:p>
          <a:p>
            <a:pPr marL="171450" indent="-171450" algn="just">
              <a:buFont typeface="Arial" panose="020B0604020202020204" pitchFamily="34" charset="0"/>
              <a:buChar char="•"/>
            </a:pPr>
            <a:r>
              <a:rPr lang="es-CO" sz="1200" dirty="0">
                <a:latin typeface="Arial" panose="020B0604020202020204" pitchFamily="34" charset="0"/>
                <a:cs typeface="Arial" panose="020B0604020202020204" pitchFamily="34" charset="0"/>
              </a:rPr>
              <a:t>PI </a:t>
            </a:r>
            <a:r>
              <a:rPr lang="es-CO" sz="1200" dirty="0" err="1">
                <a:latin typeface="Arial" panose="020B0604020202020204" pitchFamily="34" charset="0"/>
                <a:cs typeface="Arial" panose="020B0604020202020204" pitchFamily="34" charset="0"/>
              </a:rPr>
              <a:t>Planing</a:t>
            </a:r>
            <a:r>
              <a:rPr lang="es-CO" sz="1200" dirty="0">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r>
              <a:rPr lang="es-CO" sz="1200" dirty="0" err="1">
                <a:latin typeface="Arial" panose="020B0604020202020204" pitchFamily="34" charset="0"/>
                <a:cs typeface="Arial" panose="020B0604020202020204" pitchFamily="34" charset="0"/>
              </a:rPr>
              <a:t>Inspect</a:t>
            </a:r>
            <a:r>
              <a:rPr lang="es-CO" sz="1200" dirty="0">
                <a:latin typeface="Arial" panose="020B0604020202020204" pitchFamily="34" charset="0"/>
                <a:cs typeface="Arial" panose="020B0604020202020204" pitchFamily="34" charset="0"/>
              </a:rPr>
              <a:t> and </a:t>
            </a:r>
            <a:r>
              <a:rPr lang="es-CO" sz="1200" dirty="0" err="1">
                <a:latin typeface="Arial" panose="020B0604020202020204" pitchFamily="34" charset="0"/>
                <a:cs typeface="Arial" panose="020B0604020202020204" pitchFamily="34" charset="0"/>
              </a:rPr>
              <a:t>Adapt</a:t>
            </a:r>
            <a:endParaRPr lang="es-CO" sz="120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CO" sz="1200" dirty="0">
                <a:latin typeface="Arial" panose="020B0604020202020204" pitchFamily="34" charset="0"/>
                <a:cs typeface="Arial" panose="020B0604020202020204" pitchFamily="34" charset="0"/>
              </a:rPr>
              <a:t>System Demo</a:t>
            </a:r>
          </a:p>
        </p:txBody>
      </p:sp>
      <p:sp>
        <p:nvSpPr>
          <p:cNvPr id="100" name="Rectángulo 99"/>
          <p:cNvSpPr/>
          <p:nvPr/>
        </p:nvSpPr>
        <p:spPr>
          <a:xfrm>
            <a:off x="7899728" y="3974097"/>
            <a:ext cx="1231695"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101" name="Rectángulo 100"/>
          <p:cNvSpPr/>
          <p:nvPr/>
        </p:nvSpPr>
        <p:spPr>
          <a:xfrm>
            <a:off x="6254090" y="4477767"/>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Resolución de Bugs Finales</a:t>
            </a:r>
          </a:p>
        </p:txBody>
      </p:sp>
      <p:sp>
        <p:nvSpPr>
          <p:cNvPr id="102" name="Rectángulo 101"/>
          <p:cNvSpPr/>
          <p:nvPr/>
        </p:nvSpPr>
        <p:spPr>
          <a:xfrm>
            <a:off x="7899728" y="4477767"/>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Instalación Ambiente QA</a:t>
            </a:r>
          </a:p>
        </p:txBody>
      </p:sp>
      <p:sp>
        <p:nvSpPr>
          <p:cNvPr id="103" name="Rectángulo 102"/>
          <p:cNvSpPr/>
          <p:nvPr/>
        </p:nvSpPr>
        <p:spPr>
          <a:xfrm>
            <a:off x="6248287" y="4984690"/>
            <a:ext cx="1604490"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Refinamiento HU</a:t>
            </a:r>
          </a:p>
        </p:txBody>
      </p:sp>
      <p:sp>
        <p:nvSpPr>
          <p:cNvPr id="104" name="Rectángulo 103"/>
          <p:cNvSpPr/>
          <p:nvPr/>
        </p:nvSpPr>
        <p:spPr>
          <a:xfrm>
            <a:off x="7899727" y="4972574"/>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Procesos Internos</a:t>
            </a:r>
          </a:p>
        </p:txBody>
      </p:sp>
      <p:sp>
        <p:nvSpPr>
          <p:cNvPr id="105" name="Rectángulo 104">
            <a:hlinkClick r:id="rId6" action="ppaction://hlinksldjump"/>
          </p:cNvPr>
          <p:cNvSpPr/>
          <p:nvPr/>
        </p:nvSpPr>
        <p:spPr>
          <a:xfrm rot="5400000">
            <a:off x="7471857" y="4178834"/>
            <a:ext cx="405591" cy="316888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600" dirty="0" err="1">
                <a:latin typeface="Arial" panose="020B0604020202020204" pitchFamily="34" charset="0"/>
                <a:cs typeface="Arial" panose="020B0604020202020204" pitchFamily="34" charset="0"/>
              </a:rPr>
              <a:t>Innovation</a:t>
            </a:r>
            <a:r>
              <a:rPr lang="es-CO" sz="1600" dirty="0">
                <a:latin typeface="Arial" panose="020B0604020202020204" pitchFamily="34" charset="0"/>
                <a:cs typeface="Arial" panose="020B0604020202020204" pitchFamily="34" charset="0"/>
              </a:rPr>
              <a:t> and </a:t>
            </a:r>
            <a:r>
              <a:rPr lang="es-CO" sz="1600" dirty="0" err="1">
                <a:latin typeface="Arial" panose="020B0604020202020204" pitchFamily="34" charset="0"/>
                <a:cs typeface="Arial" panose="020B0604020202020204" pitchFamily="34" charset="0"/>
              </a:rPr>
              <a:t>Planing</a:t>
            </a:r>
            <a:endParaRPr lang="es-CO" sz="1600" dirty="0">
              <a:latin typeface="Arial" panose="020B0604020202020204" pitchFamily="34" charset="0"/>
              <a:cs typeface="Arial" panose="020B0604020202020204" pitchFamily="34" charset="0"/>
            </a:endParaRPr>
          </a:p>
        </p:txBody>
      </p:sp>
      <p:sp>
        <p:nvSpPr>
          <p:cNvPr id="107" name="Rectángulo 106">
            <a:hlinkClick r:id="rId6" action="ppaction://hlinksldjump"/>
          </p:cNvPr>
          <p:cNvSpPr/>
          <p:nvPr/>
        </p:nvSpPr>
        <p:spPr>
          <a:xfrm>
            <a:off x="10674772" y="2979136"/>
            <a:ext cx="737820" cy="3049079"/>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Inspect</a:t>
            </a:r>
            <a:r>
              <a:rPr lang="es-CO" dirty="0">
                <a:latin typeface="Arial" panose="020B0604020202020204" pitchFamily="34" charset="0"/>
                <a:cs typeface="Arial" panose="020B0604020202020204" pitchFamily="34" charset="0"/>
              </a:rPr>
              <a:t> And </a:t>
            </a:r>
            <a:r>
              <a:rPr lang="es-CO" dirty="0" err="1">
                <a:latin typeface="Arial" panose="020B0604020202020204" pitchFamily="34" charset="0"/>
                <a:cs typeface="Arial" panose="020B0604020202020204" pitchFamily="34" charset="0"/>
              </a:rPr>
              <a:t>Adapt</a:t>
            </a:r>
            <a:endParaRPr lang="es-CO" dirty="0">
              <a:latin typeface="Arial" panose="020B0604020202020204" pitchFamily="34" charset="0"/>
              <a:cs typeface="Arial" panose="020B0604020202020204" pitchFamily="34" charset="0"/>
            </a:endParaRPr>
          </a:p>
        </p:txBody>
      </p:sp>
      <p:sp>
        <p:nvSpPr>
          <p:cNvPr id="109" name="Rectángulo 108"/>
          <p:cNvSpPr/>
          <p:nvPr/>
        </p:nvSpPr>
        <p:spPr>
          <a:xfrm>
            <a:off x="9594989" y="2956769"/>
            <a:ext cx="734535" cy="303294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600" dirty="0">
                <a:latin typeface="Arial" panose="020B0604020202020204" pitchFamily="34" charset="0"/>
                <a:cs typeface="Arial" panose="020B0604020202020204" pitchFamily="34" charset="0"/>
              </a:rPr>
              <a:t>PI System Demo</a:t>
            </a:r>
          </a:p>
        </p:txBody>
      </p:sp>
      <p:sp>
        <p:nvSpPr>
          <p:cNvPr id="111" name="Rectángulo 110"/>
          <p:cNvSpPr/>
          <p:nvPr/>
        </p:nvSpPr>
        <p:spPr>
          <a:xfrm rot="5400000">
            <a:off x="3551644" y="3750429"/>
            <a:ext cx="408273" cy="408680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cxnSp>
        <p:nvCxnSpPr>
          <p:cNvPr id="112" name="Conector recto 111"/>
          <p:cNvCxnSpPr/>
          <p:nvPr/>
        </p:nvCxnSpPr>
        <p:spPr>
          <a:xfrm>
            <a:off x="1102671" y="2557944"/>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 name="Conector recto 112"/>
          <p:cNvCxnSpPr/>
          <p:nvPr/>
        </p:nvCxnSpPr>
        <p:spPr>
          <a:xfrm>
            <a:off x="11779287" y="2607069"/>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4" name="Grupo 113"/>
          <p:cNvGrpSpPr/>
          <p:nvPr/>
        </p:nvGrpSpPr>
        <p:grpSpPr>
          <a:xfrm>
            <a:off x="959944" y="2958235"/>
            <a:ext cx="4674951" cy="2606296"/>
            <a:chOff x="653305" y="2904216"/>
            <a:chExt cx="4674951" cy="2606296"/>
          </a:xfrm>
        </p:grpSpPr>
        <p:grpSp>
          <p:nvGrpSpPr>
            <p:cNvPr id="115" name="Grupo 114"/>
            <p:cNvGrpSpPr/>
            <p:nvPr/>
          </p:nvGrpSpPr>
          <p:grpSpPr>
            <a:xfrm>
              <a:off x="653305" y="2904216"/>
              <a:ext cx="4674951" cy="2606296"/>
              <a:chOff x="1255147" y="3093020"/>
              <a:chExt cx="4674951" cy="2606296"/>
            </a:xfrm>
          </p:grpSpPr>
          <p:graphicFrame>
            <p:nvGraphicFramePr>
              <p:cNvPr id="118" name="Diagrama 117"/>
              <p:cNvGraphicFramePr/>
              <p:nvPr>
                <p:extLst>
                  <p:ext uri="{D42A27DB-BD31-4B8C-83A1-F6EECF244321}">
                    <p14:modId xmlns:p14="http://schemas.microsoft.com/office/powerpoint/2010/main" val="1644538529"/>
                  </p:ext>
                </p:extLst>
              </p:nvPr>
            </p:nvGraphicFramePr>
            <p:xfrm>
              <a:off x="1255147" y="3093020"/>
              <a:ext cx="4279900" cy="26062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9" name="Flecha derecha 118"/>
              <p:cNvSpPr/>
              <p:nvPr/>
            </p:nvSpPr>
            <p:spPr>
              <a:xfrm rot="1823491">
                <a:off x="4162734" y="4991100"/>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120" name="Rectángulo 119">
                <a:hlinkClick r:id="rId12" action="ppaction://hlinksldjump"/>
              </p:cNvPr>
              <p:cNvSpPr/>
              <p:nvPr/>
            </p:nvSpPr>
            <p:spPr>
              <a:xfrm>
                <a:off x="4834329" y="5050057"/>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latin typeface="Arial" panose="020B0604020202020204" pitchFamily="34" charset="0"/>
                    <a:cs typeface="Arial" panose="020B0604020202020204" pitchFamily="34" charset="0"/>
                  </a:rPr>
                  <a:t>* System </a:t>
                </a:r>
                <a:r>
                  <a:rPr lang="es-CO" sz="1200" dirty="0">
                    <a:latin typeface="Arial" panose="020B0604020202020204" pitchFamily="34" charset="0"/>
                    <a:cs typeface="Arial" panose="020B0604020202020204" pitchFamily="34" charset="0"/>
                  </a:rPr>
                  <a:t>Demo</a:t>
                </a:r>
              </a:p>
            </p:txBody>
          </p:sp>
          <p:sp>
            <p:nvSpPr>
              <p:cNvPr id="121" name="Rectángulo 120">
                <a:hlinkClick r:id="rId13" action="ppaction://hlinksldjump"/>
              </p:cNvPr>
              <p:cNvSpPr/>
              <p:nvPr/>
            </p:nvSpPr>
            <p:spPr>
              <a:xfrm>
                <a:off x="4838277" y="3339157"/>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latin typeface="Arial" panose="020B0604020202020204" pitchFamily="34" charset="0"/>
                    <a:cs typeface="Arial" panose="020B0604020202020204" pitchFamily="34" charset="0"/>
                  </a:rPr>
                  <a:t>Refinamiento Backlog</a:t>
                </a:r>
              </a:p>
            </p:txBody>
          </p:sp>
          <p:sp>
            <p:nvSpPr>
              <p:cNvPr id="122" name="Flecha derecha 121"/>
              <p:cNvSpPr/>
              <p:nvPr/>
            </p:nvSpPr>
            <p:spPr>
              <a:xfrm rot="20021385">
                <a:off x="4202249" y="3528588"/>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grpSp>
        <p:sp>
          <p:nvSpPr>
            <p:cNvPr id="116" name="Flecha derecha 28">
              <a:extLst>
                <a:ext uri="{FF2B5EF4-FFF2-40B4-BE49-F238E27FC236}">
                  <a16:creationId xmlns:a16="http://schemas.microsoft.com/office/drawing/2014/main" id="{D399FE5C-E550-4613-B00A-12796AC1518B}"/>
                </a:ext>
              </a:extLst>
            </p:cNvPr>
            <p:cNvSpPr/>
            <p:nvPr/>
          </p:nvSpPr>
          <p:spPr>
            <a:xfrm>
              <a:off x="4194402" y="4063655"/>
              <a:ext cx="288999" cy="253326"/>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117" name="Rectángulo 116">
              <a:hlinkClick r:id="rId13" action="ppaction://hlinksldjump"/>
              <a:extLst>
                <a:ext uri="{FF2B5EF4-FFF2-40B4-BE49-F238E27FC236}">
                  <a16:creationId xmlns:a16="http://schemas.microsoft.com/office/drawing/2014/main" id="{F9D434F4-0E0C-4E7A-B7DF-DAC1774378B4}"/>
                </a:ext>
              </a:extLst>
            </p:cNvPr>
            <p:cNvSpPr/>
            <p:nvPr/>
          </p:nvSpPr>
          <p:spPr>
            <a:xfrm>
              <a:off x="4517379" y="3955798"/>
              <a:ext cx="803428"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err="1">
                  <a:latin typeface="Arial" panose="020B0604020202020204" pitchFamily="34" charset="0"/>
                  <a:cs typeface="Arial" panose="020B0604020202020204" pitchFamily="34" charset="0"/>
                </a:rPr>
                <a:t>Daily</a:t>
              </a:r>
              <a:endParaRPr lang="es-CO" sz="1100" dirty="0">
                <a:latin typeface="Arial" panose="020B0604020202020204" pitchFamily="34" charset="0"/>
                <a:cs typeface="Arial" panose="020B0604020202020204" pitchFamily="34" charset="0"/>
              </a:endParaRPr>
            </a:p>
          </p:txBody>
        </p:sp>
      </p:grpSp>
      <p:sp>
        <p:nvSpPr>
          <p:cNvPr id="123" name="CuadroTexto 122">
            <a:extLst>
              <a:ext uri="{FF2B5EF4-FFF2-40B4-BE49-F238E27FC236}">
                <a16:creationId xmlns:a16="http://schemas.microsoft.com/office/drawing/2014/main" id="{80D2E3E9-9B00-4C6B-B216-A50B5151C08F}"/>
              </a:ext>
            </a:extLst>
          </p:cNvPr>
          <p:cNvSpPr txBox="1"/>
          <p:nvPr/>
        </p:nvSpPr>
        <p:spPr>
          <a:xfrm>
            <a:off x="243302" y="311168"/>
            <a:ext cx="553998" cy="5872316"/>
          </a:xfrm>
          <a:prstGeom prst="rect">
            <a:avLst/>
          </a:prstGeom>
          <a:noFill/>
        </p:spPr>
        <p:txBody>
          <a:bodyPr vert="vert270" wrap="square" rtlCol="0">
            <a:spAutoFit/>
          </a:bodyPr>
          <a:lstStyle/>
          <a:p>
            <a:pPr algn="dist"/>
            <a:r>
              <a:rPr lang="es-ES" sz="2400" b="1" dirty="0">
                <a:solidFill>
                  <a:srgbClr val="575756"/>
                </a:solidFill>
                <a:latin typeface="Arial" panose="020B0604020202020204" pitchFamily="34" charset="0"/>
                <a:cs typeface="Arial" panose="020B0604020202020204" pitchFamily="34" charset="0"/>
              </a:rPr>
              <a:t>MARCO DE TRABAJO EXPERIAN</a:t>
            </a:r>
            <a:endParaRPr lang="es-CO" sz="2400" b="1" dirty="0">
              <a:solidFill>
                <a:srgbClr val="575756"/>
              </a:solidFill>
              <a:latin typeface="Arial" panose="020B0604020202020204" pitchFamily="34" charset="0"/>
              <a:cs typeface="Arial" panose="020B0604020202020204" pitchFamily="34" charset="0"/>
            </a:endParaRPr>
          </a:p>
        </p:txBody>
      </p:sp>
      <p:sp>
        <p:nvSpPr>
          <p:cNvPr id="124" name="Flecha derecha 123"/>
          <p:cNvSpPr/>
          <p:nvPr/>
        </p:nvSpPr>
        <p:spPr>
          <a:xfrm>
            <a:off x="1100309" y="2030983"/>
            <a:ext cx="5129317" cy="450821"/>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rgbClr val="575756"/>
                </a:solidFill>
                <a:latin typeface="Arial" panose="020B0604020202020204" pitchFamily="34" charset="0"/>
                <a:cs typeface="Arial" panose="020B0604020202020204" pitchFamily="34" charset="0"/>
              </a:rPr>
              <a:t>Ceremonias Alistamiento</a:t>
            </a:r>
            <a:endParaRPr lang="es-CO" dirty="0">
              <a:solidFill>
                <a:srgbClr val="575756"/>
              </a:solidFill>
              <a:latin typeface="Arial" panose="020B0604020202020204" pitchFamily="34" charset="0"/>
              <a:cs typeface="Arial" panose="020B0604020202020204" pitchFamily="34" charset="0"/>
            </a:endParaRPr>
          </a:p>
        </p:txBody>
      </p:sp>
      <p:sp>
        <p:nvSpPr>
          <p:cNvPr id="125" name="Flecha derecha 124"/>
          <p:cNvSpPr/>
          <p:nvPr/>
        </p:nvSpPr>
        <p:spPr>
          <a:xfrm>
            <a:off x="1100309" y="6133964"/>
            <a:ext cx="10678978" cy="479854"/>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rgbClr val="575756"/>
                </a:solidFill>
                <a:latin typeface="Arial" panose="020B0604020202020204" pitchFamily="34" charset="0"/>
                <a:cs typeface="Arial" panose="020B0604020202020204" pitchFamily="34" charset="0"/>
              </a:rPr>
              <a:t>Ceremonias de Implementación</a:t>
            </a:r>
            <a:endParaRPr lang="es-CO" dirty="0">
              <a:solidFill>
                <a:srgbClr val="575756"/>
              </a:solidFill>
              <a:latin typeface="Arial" panose="020B0604020202020204" pitchFamily="34" charset="0"/>
              <a:cs typeface="Arial" panose="020B0604020202020204" pitchFamily="34" charset="0"/>
            </a:endParaRPr>
          </a:p>
        </p:txBody>
      </p:sp>
      <p:sp>
        <p:nvSpPr>
          <p:cNvPr id="126" name="Rectángulo 125"/>
          <p:cNvSpPr/>
          <p:nvPr/>
        </p:nvSpPr>
        <p:spPr>
          <a:xfrm rot="5400000">
            <a:off x="11073028" y="109559"/>
            <a:ext cx="418768" cy="1020857"/>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100" dirty="0" smtClean="0">
                <a:solidFill>
                  <a:schemeClr val="bg1"/>
                </a:solidFill>
                <a:latin typeface="Arial" panose="020B0604020202020204" pitchFamily="34" charset="0"/>
                <a:cs typeface="Arial" panose="020B0604020202020204" pitchFamily="34" charset="0"/>
              </a:rPr>
              <a:t>Procesos Obligatorios</a:t>
            </a:r>
            <a:endParaRPr lang="es-CO" sz="1100" dirty="0">
              <a:solidFill>
                <a:schemeClr val="bg1"/>
              </a:solidFill>
              <a:latin typeface="Arial" panose="020B0604020202020204" pitchFamily="34" charset="0"/>
              <a:cs typeface="Arial" panose="020B0604020202020204" pitchFamily="34" charset="0"/>
            </a:endParaRPr>
          </a:p>
        </p:txBody>
      </p:sp>
      <p:sp>
        <p:nvSpPr>
          <p:cNvPr id="127" name="Rectángulo 126"/>
          <p:cNvSpPr/>
          <p:nvPr/>
        </p:nvSpPr>
        <p:spPr>
          <a:xfrm>
            <a:off x="10771984" y="887450"/>
            <a:ext cx="1020857" cy="350941"/>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latin typeface="Arial" panose="020B0604020202020204" pitchFamily="34" charset="0"/>
                <a:cs typeface="Arial" panose="020B0604020202020204" pitchFamily="34" charset="0"/>
              </a:rPr>
              <a:t>Opcionales</a:t>
            </a:r>
            <a:endParaRPr lang="es-CO" sz="1100" dirty="0">
              <a:latin typeface="Arial" panose="020B0604020202020204" pitchFamily="34" charset="0"/>
              <a:cs typeface="Arial" panose="020B0604020202020204" pitchFamily="34" charset="0"/>
            </a:endParaRPr>
          </a:p>
        </p:txBody>
      </p:sp>
      <p:sp>
        <p:nvSpPr>
          <p:cNvPr id="128" name="Rectángulo 127">
            <a:hlinkClick r:id="rId12" action="ppaction://hlinksldjump"/>
          </p:cNvPr>
          <p:cNvSpPr/>
          <p:nvPr/>
        </p:nvSpPr>
        <p:spPr>
          <a:xfrm>
            <a:off x="10768220" y="1296470"/>
            <a:ext cx="1021002" cy="35094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latin typeface="Arial" panose="020B0604020202020204" pitchFamily="34" charset="0"/>
                <a:cs typeface="Arial" panose="020B0604020202020204" pitchFamily="34" charset="0"/>
              </a:rPr>
              <a:t>Demanda</a:t>
            </a:r>
            <a:endParaRPr lang="es-CO" sz="1100" dirty="0">
              <a:latin typeface="Arial" panose="020B0604020202020204" pitchFamily="34" charset="0"/>
              <a:cs typeface="Arial" panose="020B0604020202020204" pitchFamily="34" charset="0"/>
            </a:endParaRPr>
          </a:p>
        </p:txBody>
      </p:sp>
      <p:sp>
        <p:nvSpPr>
          <p:cNvPr id="129" name="Rectángulo 128">
            <a:hlinkClick r:id="rId13" action="ppaction://hlinksldjump"/>
          </p:cNvPr>
          <p:cNvSpPr/>
          <p:nvPr/>
        </p:nvSpPr>
        <p:spPr>
          <a:xfrm>
            <a:off x="1100310" y="2885441"/>
            <a:ext cx="434810" cy="312470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latin typeface="Arial" panose="020B0604020202020204" pitchFamily="34" charset="0"/>
                <a:cs typeface="Arial" panose="020B0604020202020204" pitchFamily="34" charset="0"/>
              </a:rPr>
              <a:t>PI </a:t>
            </a:r>
            <a:r>
              <a:rPr lang="es-CO" dirty="0" err="1">
                <a:latin typeface="Arial" panose="020B0604020202020204" pitchFamily="34" charset="0"/>
                <a:cs typeface="Arial" panose="020B0604020202020204" pitchFamily="34" charset="0"/>
              </a:rPr>
              <a:t>Planning</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913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937935" y="102381"/>
            <a:ext cx="3952846" cy="1325563"/>
          </a:xfrm>
        </p:spPr>
        <p:txBody>
          <a:bodyPr>
            <a:normAutofit/>
          </a:bodyPr>
          <a:lstStyle/>
          <a:p>
            <a:r>
              <a:rPr lang="es-ES" sz="7200" b="1" dirty="0" smtClean="0">
                <a:solidFill>
                  <a:srgbClr val="AD198D"/>
                </a:solidFill>
                <a:latin typeface="Arial" panose="020B0604020202020204" pitchFamily="34" charset="0"/>
                <a:cs typeface="Arial" panose="020B0604020202020204" pitchFamily="34" charset="0"/>
              </a:rPr>
              <a:t>5. Roles</a:t>
            </a:r>
            <a:endParaRPr lang="es-ES" sz="72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887601" y="1308309"/>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BCC4DA20-6CEC-4F88-9118-8E1DDE876A45}"/>
              </a:ext>
            </a:extLst>
          </p:cNvPr>
          <p:cNvSpPr/>
          <p:nvPr/>
        </p:nvSpPr>
        <p:spPr>
          <a:xfrm>
            <a:off x="2322468" y="1537128"/>
            <a:ext cx="7908661" cy="23145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latin typeface="Arial" panose="020B0604020202020204" pitchFamily="34" charset="0"/>
              <a:cs typeface="Arial" panose="020B0604020202020204" pitchFamily="34" charset="0"/>
            </a:endParaRPr>
          </a:p>
        </p:txBody>
      </p:sp>
      <p:sp>
        <p:nvSpPr>
          <p:cNvPr id="7" name="Rectángulo 6">
            <a:extLst>
              <a:ext uri="{FF2B5EF4-FFF2-40B4-BE49-F238E27FC236}">
                <a16:creationId xmlns:a16="http://schemas.microsoft.com/office/drawing/2014/main" id="{5AFB6B64-8F51-4681-96A2-0A237E30CDA3}"/>
              </a:ext>
            </a:extLst>
          </p:cNvPr>
          <p:cNvSpPr/>
          <p:nvPr/>
        </p:nvSpPr>
        <p:spPr>
          <a:xfrm>
            <a:off x="2322467" y="3991613"/>
            <a:ext cx="7908661" cy="20917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7BBDE384-E19E-4EE5-9BF1-3C6D440D4FBE}"/>
              </a:ext>
            </a:extLst>
          </p:cNvPr>
          <p:cNvSpPr txBox="1"/>
          <p:nvPr/>
        </p:nvSpPr>
        <p:spPr>
          <a:xfrm>
            <a:off x="1802013" y="2009112"/>
            <a:ext cx="461665" cy="148655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364D9BA-AF08-4364-8622-3943F15FC349}"/>
              </a:ext>
            </a:extLst>
          </p:cNvPr>
          <p:cNvSpPr txBox="1"/>
          <p:nvPr/>
        </p:nvSpPr>
        <p:spPr>
          <a:xfrm>
            <a:off x="1815114" y="4420807"/>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5FB80CAF-DABA-4FCF-A992-35E3BDC708A7}"/>
              </a:ext>
            </a:extLst>
          </p:cNvPr>
          <p:cNvGrpSpPr/>
          <p:nvPr/>
        </p:nvGrpSpPr>
        <p:grpSpPr>
          <a:xfrm>
            <a:off x="2792213" y="1800397"/>
            <a:ext cx="1331720" cy="1828873"/>
            <a:chOff x="7746317" y="2196412"/>
            <a:chExt cx="1331720" cy="1828873"/>
          </a:xfrm>
        </p:grpSpPr>
        <p:pic>
          <p:nvPicPr>
            <p:cNvPr id="21" name="Imagen 20">
              <a:hlinkClick r:id="rId2"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23" name="CuadroTexto 22">
              <a:extLst>
                <a:ext uri="{FF2B5EF4-FFF2-40B4-BE49-F238E27FC236}">
                  <a16:creationId xmlns:a16="http://schemas.microsoft.com/office/drawing/2014/main" id="{64DC43EC-CF41-4DD4-A29B-AACA20B4AD9E}"/>
                </a:ext>
              </a:extLst>
            </p:cNvPr>
            <p:cNvSpPr txBox="1"/>
            <p:nvPr/>
          </p:nvSpPr>
          <p:spPr>
            <a:xfrm>
              <a:off x="7746317" y="3502065"/>
              <a:ext cx="1278750"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Business Owner</a:t>
              </a:r>
              <a:endParaRPr lang="es-CO" sz="1200" b="1" dirty="0">
                <a:solidFill>
                  <a:srgbClr val="26478D"/>
                </a:solidFill>
                <a:latin typeface="Arial" panose="020B0604020202020204" pitchFamily="34" charset="0"/>
                <a:cs typeface="Arial" panose="020B0604020202020204" pitchFamily="34" charset="0"/>
              </a:endParaRPr>
            </a:p>
          </p:txBody>
        </p:sp>
      </p:grpSp>
      <p:grpSp>
        <p:nvGrpSpPr>
          <p:cNvPr id="31" name="Grupo 30">
            <a:extLst>
              <a:ext uri="{FF2B5EF4-FFF2-40B4-BE49-F238E27FC236}">
                <a16:creationId xmlns:a16="http://schemas.microsoft.com/office/drawing/2014/main" id="{F5E69CD9-9255-4CA7-BD64-6EF2CC27825A}"/>
              </a:ext>
            </a:extLst>
          </p:cNvPr>
          <p:cNvGrpSpPr/>
          <p:nvPr/>
        </p:nvGrpSpPr>
        <p:grpSpPr>
          <a:xfrm>
            <a:off x="8469865" y="1833745"/>
            <a:ext cx="1310390" cy="1825105"/>
            <a:chOff x="6229290" y="2192096"/>
            <a:chExt cx="1310390" cy="1825105"/>
          </a:xfrm>
        </p:grpSpPr>
        <p:sp>
          <p:nvSpPr>
            <p:cNvPr id="18" name="CuadroTexto 17">
              <a:extLst>
                <a:ext uri="{FF2B5EF4-FFF2-40B4-BE49-F238E27FC236}">
                  <a16:creationId xmlns:a16="http://schemas.microsoft.com/office/drawing/2014/main" id="{15D7B1DC-BF27-46CB-B77A-85A5D4DDB467}"/>
                </a:ext>
              </a:extLst>
            </p:cNvPr>
            <p:cNvSpPr txBox="1"/>
            <p:nvPr/>
          </p:nvSpPr>
          <p:spPr>
            <a:xfrm>
              <a:off x="6229290" y="3493981"/>
              <a:ext cx="1278750"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System</a:t>
              </a:r>
              <a:endParaRPr lang="es-ES" sz="1400" b="1" dirty="0">
                <a:solidFill>
                  <a:srgbClr val="26478D"/>
                </a:solidFill>
                <a:latin typeface="Arial" panose="020B0604020202020204" pitchFamily="34" charset="0"/>
                <a:cs typeface="Arial" panose="020B0604020202020204" pitchFamily="34" charset="0"/>
              </a:endParaRPr>
            </a:p>
            <a:p>
              <a:pPr algn="ctr"/>
              <a:r>
                <a:rPr lang="es-ES" sz="1400" b="1" dirty="0" err="1">
                  <a:solidFill>
                    <a:srgbClr val="26478D"/>
                  </a:solidFill>
                  <a:latin typeface="Arial" panose="020B0604020202020204" pitchFamily="34" charset="0"/>
                  <a:cs typeface="Arial" panose="020B0604020202020204" pitchFamily="34" charset="0"/>
                </a:rPr>
                <a:t>Architect</a:t>
              </a:r>
              <a:endParaRPr lang="es-CO" sz="1400" b="1" dirty="0">
                <a:solidFill>
                  <a:srgbClr val="26478D"/>
                </a:solidFill>
                <a:latin typeface="Arial" panose="020B0604020202020204" pitchFamily="34" charset="0"/>
                <a:cs typeface="Arial" panose="020B0604020202020204" pitchFamily="34" charset="0"/>
              </a:endParaRPr>
            </a:p>
          </p:txBody>
        </p:sp>
        <p:pic>
          <p:nvPicPr>
            <p:cNvPr id="24" name="Imagen 23">
              <a:hlinkClick r:id="rId4"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111" y="2192096"/>
              <a:ext cx="1297569" cy="1297569"/>
            </a:xfrm>
            <a:prstGeom prst="rect">
              <a:avLst/>
            </a:prstGeom>
          </p:spPr>
        </p:pic>
      </p:grpSp>
      <p:grpSp>
        <p:nvGrpSpPr>
          <p:cNvPr id="30" name="Grupo 29">
            <a:extLst>
              <a:ext uri="{FF2B5EF4-FFF2-40B4-BE49-F238E27FC236}">
                <a16:creationId xmlns:a16="http://schemas.microsoft.com/office/drawing/2014/main" id="{367F7FDC-F000-4ACB-AC36-D8112F8C094B}"/>
              </a:ext>
            </a:extLst>
          </p:cNvPr>
          <p:cNvGrpSpPr/>
          <p:nvPr/>
        </p:nvGrpSpPr>
        <p:grpSpPr>
          <a:xfrm>
            <a:off x="6761701" y="1795895"/>
            <a:ext cx="1322314" cy="1659041"/>
            <a:chOff x="4789119" y="2189534"/>
            <a:chExt cx="1322314" cy="1659041"/>
          </a:xfrm>
        </p:grpSpPr>
        <p:sp>
          <p:nvSpPr>
            <p:cNvPr id="14" name="CuadroTexto 13">
              <a:extLst>
                <a:ext uri="{FF2B5EF4-FFF2-40B4-BE49-F238E27FC236}">
                  <a16:creationId xmlns:a16="http://schemas.microsoft.com/office/drawing/2014/main" id="{6A671CCF-86F6-4B27-BC2A-1DE6383F5682}"/>
                </a:ext>
              </a:extLst>
            </p:cNvPr>
            <p:cNvSpPr txBox="1"/>
            <p:nvPr/>
          </p:nvSpPr>
          <p:spPr>
            <a:xfrm>
              <a:off x="4832683" y="3540798"/>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RTE</a:t>
              </a:r>
              <a:endParaRPr lang="es-CO" sz="1400" b="1" dirty="0">
                <a:solidFill>
                  <a:srgbClr val="26478D"/>
                </a:solidFill>
                <a:latin typeface="Arial" panose="020B0604020202020204" pitchFamily="34" charset="0"/>
                <a:cs typeface="Arial" panose="020B0604020202020204" pitchFamily="34" charset="0"/>
              </a:endParaRPr>
            </a:p>
          </p:txBody>
        </p:sp>
        <p:pic>
          <p:nvPicPr>
            <p:cNvPr id="26" name="Imagen 25">
              <a:hlinkClick r:id="rId6"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9119" y="2189534"/>
              <a:ext cx="1297569" cy="1297569"/>
            </a:xfrm>
            <a:prstGeom prst="rect">
              <a:avLst/>
            </a:prstGeom>
          </p:spPr>
        </p:pic>
      </p:grpSp>
      <p:grpSp>
        <p:nvGrpSpPr>
          <p:cNvPr id="29" name="Grupo 28">
            <a:extLst>
              <a:ext uri="{FF2B5EF4-FFF2-40B4-BE49-F238E27FC236}">
                <a16:creationId xmlns:a16="http://schemas.microsoft.com/office/drawing/2014/main" id="{A5B8AE34-1E36-41CC-A04F-F8EB5FD33D00}"/>
              </a:ext>
            </a:extLst>
          </p:cNvPr>
          <p:cNvGrpSpPr/>
          <p:nvPr/>
        </p:nvGrpSpPr>
        <p:grpSpPr>
          <a:xfrm>
            <a:off x="4543353" y="1766147"/>
            <a:ext cx="1455155" cy="1793203"/>
            <a:chOff x="3175393" y="2209260"/>
            <a:chExt cx="1455155" cy="1793203"/>
          </a:xfrm>
        </p:grpSpPr>
        <p:sp>
          <p:nvSpPr>
            <p:cNvPr id="10" name="CuadroTexto 9">
              <a:extLst>
                <a:ext uri="{FF2B5EF4-FFF2-40B4-BE49-F238E27FC236}">
                  <a16:creationId xmlns:a16="http://schemas.microsoft.com/office/drawing/2014/main" id="{1C8136B6-8D00-41D6-AB44-0E8946E6038A}"/>
                </a:ext>
              </a:extLst>
            </p:cNvPr>
            <p:cNvSpPr txBox="1"/>
            <p:nvPr/>
          </p:nvSpPr>
          <p:spPr>
            <a:xfrm>
              <a:off x="3175393" y="3540798"/>
              <a:ext cx="145515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Product</a:t>
              </a:r>
              <a:r>
                <a:rPr lang="es-ES" sz="1200" b="1" dirty="0">
                  <a:solidFill>
                    <a:srgbClr val="26478D"/>
                  </a:solidFill>
                  <a:latin typeface="Arial" panose="020B0604020202020204" pitchFamily="34" charset="0"/>
                  <a:cs typeface="Arial" panose="020B0604020202020204" pitchFamily="34" charset="0"/>
                </a:rPr>
                <a:t> Management</a:t>
              </a:r>
              <a:endParaRPr lang="es-CO" sz="1200" b="1" dirty="0">
                <a:solidFill>
                  <a:srgbClr val="26478D"/>
                </a:solidFill>
                <a:latin typeface="Arial" panose="020B0604020202020204" pitchFamily="34" charset="0"/>
                <a:cs typeface="Arial" panose="020B0604020202020204" pitchFamily="34" charset="0"/>
              </a:endParaRPr>
            </a:p>
          </p:txBody>
        </p:sp>
        <p:pic>
          <p:nvPicPr>
            <p:cNvPr id="28" name="Imagen 27">
              <a:hlinkClick r:id="rId8"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6701" y="2209260"/>
              <a:ext cx="1297569" cy="1297569"/>
            </a:xfrm>
            <a:prstGeom prst="rect">
              <a:avLst/>
            </a:prstGeom>
          </p:spPr>
        </p:pic>
      </p:grpSp>
      <p:grpSp>
        <p:nvGrpSpPr>
          <p:cNvPr id="44" name="Grupo 43">
            <a:extLst>
              <a:ext uri="{FF2B5EF4-FFF2-40B4-BE49-F238E27FC236}">
                <a16:creationId xmlns:a16="http://schemas.microsoft.com/office/drawing/2014/main" id="{0EB029F1-EA20-4DB9-A705-B78084CFB8CB}"/>
              </a:ext>
            </a:extLst>
          </p:cNvPr>
          <p:cNvGrpSpPr/>
          <p:nvPr/>
        </p:nvGrpSpPr>
        <p:grpSpPr>
          <a:xfrm>
            <a:off x="3043184" y="4245765"/>
            <a:ext cx="1330493" cy="1540767"/>
            <a:chOff x="2784550" y="4579942"/>
            <a:chExt cx="1330493" cy="1540767"/>
          </a:xfrm>
        </p:grpSpPr>
        <p:pic>
          <p:nvPicPr>
            <p:cNvPr id="34" name="Imagen 33">
              <a:hlinkClick r:id="rId10" action="ppaction://hlinksldjump"/>
              <a:extLst>
                <a:ext uri="{FF2B5EF4-FFF2-40B4-BE49-F238E27FC236}">
                  <a16:creationId xmlns:a16="http://schemas.microsoft.com/office/drawing/2014/main" id="{91CAF8AB-960C-4CBB-BBC4-57633C009B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36" name="CuadroTexto 35">
              <a:extLst>
                <a:ext uri="{FF2B5EF4-FFF2-40B4-BE49-F238E27FC236}">
                  <a16:creationId xmlns:a16="http://schemas.microsoft.com/office/drawing/2014/main" id="{5587F2DF-A015-4CD9-8ACA-4B2CB30BBCB8}"/>
                </a:ext>
              </a:extLst>
            </p:cNvPr>
            <p:cNvSpPr txBox="1"/>
            <p:nvPr/>
          </p:nvSpPr>
          <p:spPr>
            <a:xfrm>
              <a:off x="2784550" y="5812932"/>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Dev </a:t>
              </a:r>
              <a:r>
                <a:rPr lang="es-ES" sz="1400" b="1" dirty="0" err="1">
                  <a:solidFill>
                    <a:srgbClr val="26478D"/>
                  </a:solidFill>
                  <a:latin typeface="Arial" panose="020B0604020202020204" pitchFamily="34" charset="0"/>
                  <a:cs typeface="Arial" panose="020B0604020202020204" pitchFamily="34" charset="0"/>
                </a:rPr>
                <a:t>Team</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3" name="Grupo 42">
            <a:extLst>
              <a:ext uri="{FF2B5EF4-FFF2-40B4-BE49-F238E27FC236}">
                <a16:creationId xmlns:a16="http://schemas.microsoft.com/office/drawing/2014/main" id="{441B7110-2782-4239-B127-75DDEB2FC418}"/>
              </a:ext>
            </a:extLst>
          </p:cNvPr>
          <p:cNvGrpSpPr/>
          <p:nvPr/>
        </p:nvGrpSpPr>
        <p:grpSpPr>
          <a:xfrm>
            <a:off x="5318668" y="4148315"/>
            <a:ext cx="1362499" cy="1820789"/>
            <a:chOff x="4648313" y="4575576"/>
            <a:chExt cx="1362499" cy="1820789"/>
          </a:xfrm>
        </p:grpSpPr>
        <p:pic>
          <p:nvPicPr>
            <p:cNvPr id="37" name="Imagen 36">
              <a:hlinkClick r:id="rId12"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39" name="CuadroTexto 38">
              <a:extLst>
                <a:ext uri="{FF2B5EF4-FFF2-40B4-BE49-F238E27FC236}">
                  <a16:creationId xmlns:a16="http://schemas.microsoft.com/office/drawing/2014/main" id="{DF69F765-46A1-4610-959E-6530A898C93B}"/>
                </a:ext>
              </a:extLst>
            </p:cNvPr>
            <p:cNvSpPr txBox="1"/>
            <p:nvPr/>
          </p:nvSpPr>
          <p:spPr>
            <a:xfrm>
              <a:off x="4648313" y="5873145"/>
              <a:ext cx="1278751"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Scrum Master</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1" name="Grupo 40">
            <a:extLst>
              <a:ext uri="{FF2B5EF4-FFF2-40B4-BE49-F238E27FC236}">
                <a16:creationId xmlns:a16="http://schemas.microsoft.com/office/drawing/2014/main" id="{2791FB21-CF3B-4ABA-BB3F-69FD693645C2}"/>
              </a:ext>
            </a:extLst>
          </p:cNvPr>
          <p:cNvGrpSpPr/>
          <p:nvPr/>
        </p:nvGrpSpPr>
        <p:grpSpPr>
          <a:xfrm>
            <a:off x="7596773" y="4221591"/>
            <a:ext cx="1427427" cy="1826551"/>
            <a:chOff x="6968504" y="4575576"/>
            <a:chExt cx="1427427" cy="1826551"/>
          </a:xfrm>
        </p:grpSpPr>
        <p:pic>
          <p:nvPicPr>
            <p:cNvPr id="40" name="Imagen 39">
              <a:hlinkClick r:id="rId14"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42" name="CuadroTexto 41">
              <a:extLst>
                <a:ext uri="{FF2B5EF4-FFF2-40B4-BE49-F238E27FC236}">
                  <a16:creationId xmlns:a16="http://schemas.microsoft.com/office/drawing/2014/main" id="{5603F566-16E7-4B39-9677-5B95A0A32623}"/>
                </a:ext>
              </a:extLst>
            </p:cNvPr>
            <p:cNvSpPr txBox="1"/>
            <p:nvPr/>
          </p:nvSpPr>
          <p:spPr>
            <a:xfrm>
              <a:off x="6968504" y="5878907"/>
              <a:ext cx="1427427"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Product</a:t>
              </a:r>
              <a:r>
                <a:rPr lang="es-ES" sz="1400" b="1" dirty="0">
                  <a:solidFill>
                    <a:srgbClr val="26478D"/>
                  </a:solidFill>
                  <a:latin typeface="Arial" panose="020B0604020202020204" pitchFamily="34" charset="0"/>
                  <a:cs typeface="Arial" panose="020B0604020202020204" pitchFamily="34" charset="0"/>
                </a:rPr>
                <a:t> Owner</a:t>
              </a:r>
              <a:endParaRPr lang="es-CO" sz="1400" b="1" dirty="0">
                <a:solidFill>
                  <a:srgbClr val="26478D"/>
                </a:solidFill>
                <a:latin typeface="Arial" panose="020B0604020202020204" pitchFamily="34" charset="0"/>
                <a:cs typeface="Arial" panose="020B0604020202020204" pitchFamily="34" charset="0"/>
              </a:endParaRPr>
            </a:p>
          </p:txBody>
        </p:sp>
      </p:grpSp>
      <p:sp>
        <p:nvSpPr>
          <p:cNvPr id="2" name="CuadroTexto 1"/>
          <p:cNvSpPr txBox="1"/>
          <p:nvPr/>
        </p:nvSpPr>
        <p:spPr>
          <a:xfrm>
            <a:off x="7021595" y="6159443"/>
            <a:ext cx="3209533" cy="307777"/>
          </a:xfrm>
          <a:prstGeom prst="rect">
            <a:avLst/>
          </a:prstGeom>
          <a:noFill/>
        </p:spPr>
        <p:txBody>
          <a:bodyPr wrap="none" rtlCol="0">
            <a:spAutoFit/>
          </a:bodyPr>
          <a:lstStyle/>
          <a:p>
            <a:pPr algn="dist"/>
            <a:r>
              <a:rPr lang="es-CO" sz="1400" dirty="0" smtClean="0">
                <a:solidFill>
                  <a:srgbClr val="575756"/>
                </a:solidFill>
                <a:latin typeface="Arial" panose="020B0604020202020204" pitchFamily="34" charset="0"/>
                <a:cs typeface="Arial" panose="020B0604020202020204" pitchFamily="34" charset="0"/>
              </a:rPr>
              <a:t>* Dar Clic en Imagen para mas detalle</a:t>
            </a:r>
            <a:endParaRPr lang="es-CO" sz="1400"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47757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12775" y="203334"/>
            <a:ext cx="10515600" cy="1325563"/>
          </a:xfrm>
        </p:spPr>
        <p:txBody>
          <a:bodyPr>
            <a:normAutofit/>
          </a:bodyPr>
          <a:lstStyle/>
          <a:p>
            <a:r>
              <a:rPr lang="es-ES" sz="7200" b="1" dirty="0" smtClean="0">
                <a:solidFill>
                  <a:srgbClr val="AD198D"/>
                </a:solidFill>
                <a:latin typeface="Arial" panose="020B0604020202020204" pitchFamily="34" charset="0"/>
                <a:cs typeface="Arial" panose="020B0604020202020204" pitchFamily="34" charset="0"/>
              </a:rPr>
              <a:t>6. Artefactos</a:t>
            </a:r>
            <a:endParaRPr lang="es-ES" sz="72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12775" y="1300297"/>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905132" y="2045059"/>
            <a:ext cx="8032486" cy="1627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30CDF1B3-37ED-48D1-9E8A-C4E2FBFB38E4}"/>
              </a:ext>
            </a:extLst>
          </p:cNvPr>
          <p:cNvSpPr txBox="1"/>
          <p:nvPr/>
        </p:nvSpPr>
        <p:spPr>
          <a:xfrm>
            <a:off x="1487913" y="2045059"/>
            <a:ext cx="430887" cy="1486559"/>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PROGRAM</a:t>
            </a:r>
            <a:endParaRPr lang="es-CO" sz="1600" b="1" dirty="0">
              <a:solidFill>
                <a:srgbClr val="575756"/>
              </a:solidFill>
              <a:latin typeface="Arial" panose="020B0604020202020204" pitchFamily="34" charset="0"/>
              <a:cs typeface="Arial" panose="020B0604020202020204" pitchFamily="34" charset="0"/>
            </a:endParaRPr>
          </a:p>
        </p:txBody>
      </p:sp>
      <p:pic>
        <p:nvPicPr>
          <p:cNvPr id="16" name="Imagen 15">
            <a:hlinkClick r:id="rId2" action="ppaction://hlinksldjump"/>
            <a:extLst>
              <a:ext uri="{FF2B5EF4-FFF2-40B4-BE49-F238E27FC236}">
                <a16:creationId xmlns:a16="http://schemas.microsoft.com/office/drawing/2014/main" id="{3791C5F0-950F-416A-911D-DDEAE7190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224" y="2375277"/>
            <a:ext cx="653814" cy="653814"/>
          </a:xfrm>
          <a:prstGeom prst="rect">
            <a:avLst/>
          </a:prstGeom>
        </p:spPr>
      </p:pic>
      <p:pic>
        <p:nvPicPr>
          <p:cNvPr id="4098" name="Picture 2" descr="https://www.scaledagileframework.com/wp-content/uploads/2018/04/Program-Solution-Backlogs_F01_PM.png">
            <a:hlinkClick r:id="rId4" action="ppaction://hlinksldjump"/>
            <a:extLst>
              <a:ext uri="{FF2B5EF4-FFF2-40B4-BE49-F238E27FC236}">
                <a16:creationId xmlns:a16="http://schemas.microsoft.com/office/drawing/2014/main" id="{88709A32-3360-402B-A87B-75C981983D45}"/>
              </a:ext>
            </a:extLst>
          </p:cNvPr>
          <p:cNvPicPr>
            <a:picLocks noChangeAspect="1" noChangeArrowheads="1"/>
          </p:cNvPicPr>
          <p:nvPr/>
        </p:nvPicPr>
        <p:blipFill rotWithShape="1">
          <a:blip r:embed="rId5" cstate="print">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26953" r="18190"/>
          <a:stretch/>
        </p:blipFill>
        <p:spPr bwMode="auto">
          <a:xfrm>
            <a:off x="4205953" y="2339604"/>
            <a:ext cx="878597" cy="81148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hlinkClick r:id="rId6" action="ppaction://hlinksldjump"/>
            <a:extLst>
              <a:ext uri="{FF2B5EF4-FFF2-40B4-BE49-F238E27FC236}">
                <a16:creationId xmlns:a16="http://schemas.microsoft.com/office/drawing/2014/main" id="{427DB915-A3AF-488B-9212-231BA4DB3A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6293" y="2407135"/>
            <a:ext cx="653814" cy="653814"/>
          </a:xfrm>
          <a:prstGeom prst="rect">
            <a:avLst/>
          </a:prstGeom>
        </p:spPr>
      </p:pic>
      <p:pic>
        <p:nvPicPr>
          <p:cNvPr id="22" name="Imagen 21">
            <a:hlinkClick r:id="rId8" action="ppaction://hlinksldjump"/>
            <a:extLst>
              <a:ext uri="{FF2B5EF4-FFF2-40B4-BE49-F238E27FC236}">
                <a16:creationId xmlns:a16="http://schemas.microsoft.com/office/drawing/2014/main" id="{CC4C930F-83CA-4ACC-AB7B-BDAD578804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5101" y="2379065"/>
            <a:ext cx="653814" cy="653814"/>
          </a:xfrm>
          <a:prstGeom prst="rect">
            <a:avLst/>
          </a:prstGeom>
        </p:spPr>
      </p:pic>
      <p:pic>
        <p:nvPicPr>
          <p:cNvPr id="24" name="Imagen 23">
            <a:hlinkClick r:id="rId10" action="ppaction://hlinksldjump"/>
            <a:extLst>
              <a:ext uri="{FF2B5EF4-FFF2-40B4-BE49-F238E27FC236}">
                <a16:creationId xmlns:a16="http://schemas.microsoft.com/office/drawing/2014/main" id="{AE45F695-BB0F-46D8-A40C-133B3CD087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8495" y="2375277"/>
            <a:ext cx="653814" cy="653814"/>
          </a:xfrm>
          <a:prstGeom prst="rect">
            <a:avLst/>
          </a:prstGeom>
        </p:spPr>
      </p:pic>
      <p:pic>
        <p:nvPicPr>
          <p:cNvPr id="26" name="Imagen 25">
            <a:hlinkClick r:id="rId12" action="ppaction://hlinksldjump"/>
            <a:extLst>
              <a:ext uri="{FF2B5EF4-FFF2-40B4-BE49-F238E27FC236}">
                <a16:creationId xmlns:a16="http://schemas.microsoft.com/office/drawing/2014/main" id="{06130FB2-D9CE-4277-8331-40888657B2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5038" y="2383553"/>
            <a:ext cx="653814" cy="653814"/>
          </a:xfrm>
          <a:prstGeom prst="rect">
            <a:avLst/>
          </a:prstGeom>
        </p:spPr>
      </p:pic>
      <p:pic>
        <p:nvPicPr>
          <p:cNvPr id="28" name="Imagen 27">
            <a:hlinkClick r:id="rId14" action="ppaction://hlinksldjump"/>
            <a:extLst>
              <a:ext uri="{FF2B5EF4-FFF2-40B4-BE49-F238E27FC236}">
                <a16:creationId xmlns:a16="http://schemas.microsoft.com/office/drawing/2014/main" id="{093C466B-C8EC-4F29-B7E7-15A79F1481D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71792" y="2383553"/>
            <a:ext cx="653814" cy="653814"/>
          </a:xfrm>
          <a:prstGeom prst="rect">
            <a:avLst/>
          </a:prstGeom>
        </p:spPr>
      </p:pic>
      <p:sp>
        <p:nvSpPr>
          <p:cNvPr id="31" name="CuadroTexto 30">
            <a:extLst>
              <a:ext uri="{FF2B5EF4-FFF2-40B4-BE49-F238E27FC236}">
                <a16:creationId xmlns:a16="http://schemas.microsoft.com/office/drawing/2014/main" id="{16DF53A3-7DCB-46A9-B8FB-FF572ED0DFF3}"/>
              </a:ext>
            </a:extLst>
          </p:cNvPr>
          <p:cNvSpPr txBox="1"/>
          <p:nvPr/>
        </p:nvSpPr>
        <p:spPr>
          <a:xfrm>
            <a:off x="2215715" y="3051532"/>
            <a:ext cx="740078"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3109574" y="3060949"/>
            <a:ext cx="799464"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Enabler</a:t>
            </a:r>
            <a:endParaRPr lang="es-CO" sz="12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4232831" y="3088489"/>
            <a:ext cx="799464"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Backlog </a:t>
            </a: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6" name="CuadroTexto 35">
            <a:extLst>
              <a:ext uri="{FF2B5EF4-FFF2-40B4-BE49-F238E27FC236}">
                <a16:creationId xmlns:a16="http://schemas.microsoft.com/office/drawing/2014/main" id="{EA43664A-4E9D-459E-833E-8535DBAD10EA}"/>
              </a:ext>
            </a:extLst>
          </p:cNvPr>
          <p:cNvSpPr txBox="1"/>
          <p:nvPr/>
        </p:nvSpPr>
        <p:spPr>
          <a:xfrm>
            <a:off x="5395063" y="3080609"/>
            <a:ext cx="878596"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Program</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Board</a:t>
            </a:r>
            <a:endParaRPr lang="es-CO" sz="1200" b="1" dirty="0">
              <a:solidFill>
                <a:srgbClr val="26478D"/>
              </a:solidFill>
              <a:latin typeface="Arial" panose="020B0604020202020204" pitchFamily="34" charset="0"/>
              <a:cs typeface="Arial" panose="020B0604020202020204" pitchFamily="34" charset="0"/>
            </a:endParaRPr>
          </a:p>
        </p:txBody>
      </p:sp>
      <p:sp>
        <p:nvSpPr>
          <p:cNvPr id="37" name="CuadroTexto 36">
            <a:extLst>
              <a:ext uri="{FF2B5EF4-FFF2-40B4-BE49-F238E27FC236}">
                <a16:creationId xmlns:a16="http://schemas.microsoft.com/office/drawing/2014/main" id="{9D56E4D1-8951-4561-AC5E-219ECCF8D2BB}"/>
              </a:ext>
            </a:extLst>
          </p:cNvPr>
          <p:cNvSpPr txBox="1"/>
          <p:nvPr/>
        </p:nvSpPr>
        <p:spPr>
          <a:xfrm>
            <a:off x="6506724" y="3077938"/>
            <a:ext cx="916320"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Objetivos PI</a:t>
            </a:r>
            <a:endParaRPr lang="es-CO" sz="1200" b="1" dirty="0">
              <a:solidFill>
                <a:srgbClr val="26478D"/>
              </a:solidFill>
              <a:latin typeface="Arial" panose="020B0604020202020204" pitchFamily="34" charset="0"/>
              <a:cs typeface="Arial" panose="020B0604020202020204" pitchFamily="34" charset="0"/>
            </a:endParaRPr>
          </a:p>
        </p:txBody>
      </p:sp>
      <p:sp>
        <p:nvSpPr>
          <p:cNvPr id="38" name="CuadroTexto 37">
            <a:extLst>
              <a:ext uri="{FF2B5EF4-FFF2-40B4-BE49-F238E27FC236}">
                <a16:creationId xmlns:a16="http://schemas.microsoft.com/office/drawing/2014/main" id="{05CCDD8D-39DB-4A88-9CF4-A5C6673F8E71}"/>
              </a:ext>
            </a:extLst>
          </p:cNvPr>
          <p:cNvSpPr txBox="1"/>
          <p:nvPr/>
        </p:nvSpPr>
        <p:spPr>
          <a:xfrm>
            <a:off x="7466030" y="3029091"/>
            <a:ext cx="1047031"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Mapa Riesgos PI</a:t>
            </a:r>
            <a:endParaRPr lang="es-CO" sz="1200" b="1" dirty="0">
              <a:solidFill>
                <a:srgbClr val="26478D"/>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C6D2A635-FC93-480E-8D82-38E50BC6FC2F}"/>
              </a:ext>
            </a:extLst>
          </p:cNvPr>
          <p:cNvSpPr txBox="1"/>
          <p:nvPr/>
        </p:nvSpPr>
        <p:spPr>
          <a:xfrm>
            <a:off x="8698967" y="3088489"/>
            <a:ext cx="799464"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Plan PI</a:t>
            </a:r>
            <a:endParaRPr lang="es-CO" sz="1200" b="1" dirty="0">
              <a:solidFill>
                <a:srgbClr val="26478D"/>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7DC5FB62-75E0-457D-A331-ABADBA69A5B0}"/>
              </a:ext>
            </a:extLst>
          </p:cNvPr>
          <p:cNvGrpSpPr/>
          <p:nvPr/>
        </p:nvGrpSpPr>
        <p:grpSpPr>
          <a:xfrm>
            <a:off x="1487913" y="3921959"/>
            <a:ext cx="8444577" cy="1567504"/>
            <a:chOff x="1204248" y="3785546"/>
            <a:chExt cx="8444577" cy="1567504"/>
          </a:xfrm>
        </p:grpSpPr>
        <p:sp>
          <p:nvSpPr>
            <p:cNvPr id="7" name="Rectángulo 6">
              <a:extLst>
                <a:ext uri="{FF2B5EF4-FFF2-40B4-BE49-F238E27FC236}">
                  <a16:creationId xmlns:a16="http://schemas.microsoft.com/office/drawing/2014/main" id="{09B3C96E-0B47-4912-A5BA-72E32EC4D3EF}"/>
                </a:ext>
              </a:extLst>
            </p:cNvPr>
            <p:cNvSpPr/>
            <p:nvPr/>
          </p:nvSpPr>
          <p:spPr>
            <a:xfrm>
              <a:off x="1624241" y="3785546"/>
              <a:ext cx="8024584" cy="15675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21A749-8A8B-4518-8908-C9E0F294ECB4}"/>
                </a:ext>
              </a:extLst>
            </p:cNvPr>
            <p:cNvSpPr txBox="1"/>
            <p:nvPr/>
          </p:nvSpPr>
          <p:spPr>
            <a:xfrm>
              <a:off x="1204248" y="3960303"/>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pic>
          <p:nvPicPr>
            <p:cNvPr id="12" name="Imagen 11">
              <a:hlinkClick r:id="rId16" action="ppaction://hlinksldjump"/>
              <a:extLst>
                <a:ext uri="{FF2B5EF4-FFF2-40B4-BE49-F238E27FC236}">
                  <a16:creationId xmlns:a16="http://schemas.microsoft.com/office/drawing/2014/main" id="{AAC42C3F-FD02-4928-A7A4-636A969589C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06005" y="4007096"/>
              <a:ext cx="653814" cy="653814"/>
            </a:xfrm>
            <a:prstGeom prst="rect">
              <a:avLst/>
            </a:prstGeom>
          </p:spPr>
        </p:pic>
        <p:pic>
          <p:nvPicPr>
            <p:cNvPr id="14" name="Imagen 13">
              <a:hlinkClick r:id="rId18" action="ppaction://hlinksldjump"/>
              <a:extLst>
                <a:ext uri="{FF2B5EF4-FFF2-40B4-BE49-F238E27FC236}">
                  <a16:creationId xmlns:a16="http://schemas.microsoft.com/office/drawing/2014/main" id="{8825C447-61A8-4875-A931-57F6BA9A479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99753" y="4058278"/>
              <a:ext cx="653814" cy="653814"/>
            </a:xfrm>
            <a:prstGeom prst="rect">
              <a:avLst/>
            </a:prstGeom>
          </p:spPr>
        </p:pic>
        <p:pic>
          <p:nvPicPr>
            <p:cNvPr id="18" name="Imagen 17">
              <a:hlinkClick r:id="rId20" action="ppaction://hlinksldjump"/>
              <a:extLst>
                <a:ext uri="{FF2B5EF4-FFF2-40B4-BE49-F238E27FC236}">
                  <a16:creationId xmlns:a16="http://schemas.microsoft.com/office/drawing/2014/main" id="{ED8DE65A-4640-4159-B73D-1E6055410F0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25253" y="4073292"/>
              <a:ext cx="653814" cy="653814"/>
            </a:xfrm>
            <a:prstGeom prst="rect">
              <a:avLst/>
            </a:prstGeom>
          </p:spPr>
        </p:pic>
        <p:pic>
          <p:nvPicPr>
            <p:cNvPr id="4100" name="Picture 4" descr="https://www.scaledagileframework.com/wp-content/uploads/2014/07/F2-Team-Backlog-Capacity-Allocation_WP-1.png">
              <a:hlinkClick r:id="rId22" action="ppaction://hlinksldjump"/>
              <a:extLst>
                <a:ext uri="{FF2B5EF4-FFF2-40B4-BE49-F238E27FC236}">
                  <a16:creationId xmlns:a16="http://schemas.microsoft.com/office/drawing/2014/main" id="{05241EBF-C296-4627-887E-B69D862DC4C4}"/>
                </a:ext>
              </a:extLst>
            </p:cNvPr>
            <p:cNvPicPr>
              <a:picLocks noChangeAspect="1" noChangeArrowheads="1"/>
            </p:cNvPicPr>
            <p:nvPr/>
          </p:nvPicPr>
          <p:blipFill rotWithShape="1">
            <a:blip r:embed="rId23">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1428" t="9247" r="90572" b="19624"/>
            <a:stretch/>
          </p:blipFill>
          <p:spPr bwMode="auto">
            <a:xfrm>
              <a:off x="5858169" y="3960303"/>
              <a:ext cx="244596" cy="866775"/>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hlinkClick r:id="rId24" action="ppaction://hlinksldjump"/>
              <a:extLst>
                <a:ext uri="{FF2B5EF4-FFF2-40B4-BE49-F238E27FC236}">
                  <a16:creationId xmlns:a16="http://schemas.microsoft.com/office/drawing/2014/main" id="{629E3386-9B22-4AA9-AB0D-786F5B9A738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37112" y="4048402"/>
              <a:ext cx="653814" cy="653814"/>
            </a:xfrm>
            <a:prstGeom prst="rect">
              <a:avLst/>
            </a:prstGeom>
          </p:spPr>
        </p:pic>
        <p:sp>
          <p:nvSpPr>
            <p:cNvPr id="40" name="CuadroTexto 39">
              <a:extLst>
                <a:ext uri="{FF2B5EF4-FFF2-40B4-BE49-F238E27FC236}">
                  <a16:creationId xmlns:a16="http://schemas.microsoft.com/office/drawing/2014/main" id="{4E99579F-67FA-4951-AD6B-978164BCA2C7}"/>
                </a:ext>
              </a:extLst>
            </p:cNvPr>
            <p:cNvSpPr txBox="1"/>
            <p:nvPr/>
          </p:nvSpPr>
          <p:spPr>
            <a:xfrm>
              <a:off x="1841926" y="4690259"/>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Definition of </a:t>
              </a:r>
              <a:r>
                <a:rPr lang="es-ES" sz="1200" b="1" dirty="0" err="1">
                  <a:solidFill>
                    <a:srgbClr val="26478D"/>
                  </a:solidFill>
                  <a:latin typeface="Arial" panose="020B0604020202020204" pitchFamily="34" charset="0"/>
                  <a:cs typeface="Arial" panose="020B0604020202020204" pitchFamily="34" charset="0"/>
                </a:rPr>
                <a:t>Ready</a:t>
              </a:r>
              <a:endParaRPr lang="es-CO" sz="1200" b="1" dirty="0">
                <a:solidFill>
                  <a:srgbClr val="26478D"/>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42D323A5-5955-43BB-8168-41DD92176755}"/>
                </a:ext>
              </a:extLst>
            </p:cNvPr>
            <p:cNvSpPr txBox="1"/>
            <p:nvPr/>
          </p:nvSpPr>
          <p:spPr>
            <a:xfrm>
              <a:off x="3130608" y="4690378"/>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Definition of Done</a:t>
              </a:r>
              <a:endParaRPr lang="es-CO" sz="1200" b="1" dirty="0">
                <a:solidFill>
                  <a:srgbClr val="26478D"/>
                </a:solidFill>
                <a:latin typeface="Arial" panose="020B0604020202020204" pitchFamily="34" charset="0"/>
                <a:cs typeface="Arial" panose="020B0604020202020204" pitchFamily="34" charset="0"/>
              </a:endParaRPr>
            </a:p>
          </p:txBody>
        </p:sp>
        <p:sp>
          <p:nvSpPr>
            <p:cNvPr id="42" name="CuadroTexto 41">
              <a:extLst>
                <a:ext uri="{FF2B5EF4-FFF2-40B4-BE49-F238E27FC236}">
                  <a16:creationId xmlns:a16="http://schemas.microsoft.com/office/drawing/2014/main" id="{1578204B-DC17-4B43-8A67-D659E73E4F92}"/>
                </a:ext>
              </a:extLst>
            </p:cNvPr>
            <p:cNvSpPr txBox="1"/>
            <p:nvPr/>
          </p:nvSpPr>
          <p:spPr>
            <a:xfrm>
              <a:off x="4364943" y="4709309"/>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Historias de Usuario</a:t>
              </a:r>
              <a:endParaRPr lang="es-CO" sz="1200" b="1" dirty="0">
                <a:solidFill>
                  <a:srgbClr val="26478D"/>
                </a:solidFill>
                <a:latin typeface="Arial" panose="020B0604020202020204" pitchFamily="34" charset="0"/>
                <a:cs typeface="Arial" panose="020B0604020202020204" pitchFamily="34" charset="0"/>
              </a:endParaRPr>
            </a:p>
          </p:txBody>
        </p:sp>
        <p:sp>
          <p:nvSpPr>
            <p:cNvPr id="43" name="CuadroTexto 42">
              <a:extLst>
                <a:ext uri="{FF2B5EF4-FFF2-40B4-BE49-F238E27FC236}">
                  <a16:creationId xmlns:a16="http://schemas.microsoft.com/office/drawing/2014/main" id="{F7AD6535-A12B-4A6A-875F-DF16A5368A0F}"/>
                </a:ext>
              </a:extLst>
            </p:cNvPr>
            <p:cNvSpPr txBox="1"/>
            <p:nvPr/>
          </p:nvSpPr>
          <p:spPr>
            <a:xfrm>
              <a:off x="5416309" y="4727106"/>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Iteration</a:t>
              </a:r>
              <a:r>
                <a:rPr lang="es-ES" sz="1200" b="1" dirty="0">
                  <a:solidFill>
                    <a:srgbClr val="26478D"/>
                  </a:solidFill>
                  <a:latin typeface="Arial" panose="020B0604020202020204" pitchFamily="34" charset="0"/>
                  <a:cs typeface="Arial" panose="020B0604020202020204" pitchFamily="34" charset="0"/>
                </a:rPr>
                <a:t> Backlog</a:t>
              </a:r>
              <a:endParaRPr lang="es-CO" sz="1200" b="1" dirty="0">
                <a:solidFill>
                  <a:srgbClr val="26478D"/>
                </a:solidFill>
                <a:latin typeface="Arial" panose="020B0604020202020204" pitchFamily="34" charset="0"/>
                <a:cs typeface="Arial" panose="020B0604020202020204" pitchFamily="34" charset="0"/>
              </a:endParaRPr>
            </a:p>
          </p:txBody>
        </p:sp>
        <p:sp>
          <p:nvSpPr>
            <p:cNvPr id="44" name="CuadroTexto 43">
              <a:extLst>
                <a:ext uri="{FF2B5EF4-FFF2-40B4-BE49-F238E27FC236}">
                  <a16:creationId xmlns:a16="http://schemas.microsoft.com/office/drawing/2014/main" id="{952B0A31-FCD2-4EB9-ABA5-F227D0596753}"/>
                </a:ext>
              </a:extLst>
            </p:cNvPr>
            <p:cNvSpPr txBox="1"/>
            <p:nvPr/>
          </p:nvSpPr>
          <p:spPr>
            <a:xfrm>
              <a:off x="6613079" y="4727106"/>
              <a:ext cx="1128315"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MPV</a:t>
              </a:r>
              <a:endParaRPr lang="es-CO" sz="1200" b="1" dirty="0">
                <a:solidFill>
                  <a:srgbClr val="26478D"/>
                </a:solidFill>
                <a:latin typeface="Arial" panose="020B0604020202020204" pitchFamily="34" charset="0"/>
                <a:cs typeface="Arial" panose="020B0604020202020204" pitchFamily="34" charset="0"/>
              </a:endParaRPr>
            </a:p>
          </p:txBody>
        </p:sp>
      </p:grpSp>
      <p:sp>
        <p:nvSpPr>
          <p:cNvPr id="33" name="CuadroTexto 32"/>
          <p:cNvSpPr txBox="1"/>
          <p:nvPr/>
        </p:nvSpPr>
        <p:spPr>
          <a:xfrm>
            <a:off x="6828289" y="5584701"/>
            <a:ext cx="3209533" cy="307777"/>
          </a:xfrm>
          <a:prstGeom prst="rect">
            <a:avLst/>
          </a:prstGeom>
          <a:noFill/>
        </p:spPr>
        <p:txBody>
          <a:bodyPr wrap="none" rtlCol="0">
            <a:spAutoFit/>
          </a:bodyPr>
          <a:lstStyle/>
          <a:p>
            <a:pPr algn="dist"/>
            <a:r>
              <a:rPr lang="es-CO" sz="1400" dirty="0" smtClean="0">
                <a:solidFill>
                  <a:srgbClr val="575756"/>
                </a:solidFill>
                <a:latin typeface="Arial" panose="020B0604020202020204" pitchFamily="34" charset="0"/>
                <a:cs typeface="Arial" panose="020B0604020202020204" pitchFamily="34" charset="0"/>
              </a:rPr>
              <a:t>* Dar Clic en Imagen para mas detalle</a:t>
            </a:r>
            <a:endParaRPr lang="es-CO" sz="1400"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18706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B3C96E-0B47-4912-A5BA-72E32EC4D3EF}"/>
              </a:ext>
            </a:extLst>
          </p:cNvPr>
          <p:cNvSpPr/>
          <p:nvPr/>
        </p:nvSpPr>
        <p:spPr>
          <a:xfrm>
            <a:off x="1117633" y="3749700"/>
            <a:ext cx="9797766" cy="16962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12775" y="271574"/>
            <a:ext cx="10515600" cy="1325563"/>
          </a:xfrm>
        </p:spPr>
        <p:txBody>
          <a:bodyPr>
            <a:normAutofit/>
          </a:bodyPr>
          <a:lstStyle/>
          <a:p>
            <a:r>
              <a:rPr lang="es-ES" sz="7200" b="1" dirty="0" smtClean="0">
                <a:solidFill>
                  <a:srgbClr val="AD198D"/>
                </a:solidFill>
                <a:latin typeface="Arial" panose="020B0604020202020204" pitchFamily="34" charset="0"/>
                <a:cs typeface="Arial" panose="020B0604020202020204" pitchFamily="34" charset="0"/>
              </a:rPr>
              <a:t>7. Ceremonias</a:t>
            </a:r>
            <a:endParaRPr lang="es-ES" sz="72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12775" y="1423129"/>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120444" y="2045059"/>
            <a:ext cx="9756822" cy="1627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30CDF1B3-37ED-48D1-9E8A-C4E2FBFB38E4}"/>
              </a:ext>
            </a:extLst>
          </p:cNvPr>
          <p:cNvSpPr txBox="1"/>
          <p:nvPr/>
        </p:nvSpPr>
        <p:spPr>
          <a:xfrm>
            <a:off x="527538" y="2045059"/>
            <a:ext cx="430887" cy="1486559"/>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PROGRAM</a:t>
            </a:r>
            <a:endParaRPr lang="es-CO" sz="1600" b="1" dirty="0">
              <a:solidFill>
                <a:srgbClr val="575756"/>
              </a:solidFill>
              <a:latin typeface="Arial" panose="020B0604020202020204" pitchFamily="34" charset="0"/>
              <a:cs typeface="Arial" panose="020B0604020202020204" pitchFamily="34" charset="0"/>
            </a:endParaRPr>
          </a:p>
        </p:txBody>
      </p:sp>
      <p:sp>
        <p:nvSpPr>
          <p:cNvPr id="31" name="CuadroTexto 30">
            <a:extLst>
              <a:ext uri="{FF2B5EF4-FFF2-40B4-BE49-F238E27FC236}">
                <a16:creationId xmlns:a16="http://schemas.microsoft.com/office/drawing/2014/main" id="{16DF53A3-7DCB-46A9-B8FB-FF572ED0DFF3}"/>
              </a:ext>
            </a:extLst>
          </p:cNvPr>
          <p:cNvSpPr txBox="1"/>
          <p:nvPr/>
        </p:nvSpPr>
        <p:spPr>
          <a:xfrm>
            <a:off x="1392110" y="3071137"/>
            <a:ext cx="994007" cy="276999"/>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Inception</a:t>
            </a:r>
            <a:endParaRPr lang="es-CO" sz="12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2386117" y="3067694"/>
            <a:ext cx="1227658" cy="461665"/>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Refinamiento HU</a:t>
            </a:r>
            <a:endParaRPr lang="es-CO" sz="12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1386616" y="4785935"/>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Reunion</a:t>
            </a:r>
            <a:r>
              <a:rPr lang="es-ES" sz="1200" b="1" dirty="0" smtClean="0">
                <a:solidFill>
                  <a:srgbClr val="26478D"/>
                </a:solidFill>
                <a:latin typeface="Arial" panose="020B0604020202020204" pitchFamily="34" charset="0"/>
                <a:cs typeface="Arial" panose="020B0604020202020204" pitchFamily="34" charset="0"/>
              </a:rPr>
              <a:t> Arquitectura</a:t>
            </a:r>
            <a:endParaRPr lang="es-CO" sz="1200" b="1" dirty="0">
              <a:solidFill>
                <a:srgbClr val="26478D"/>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21A749-8A8B-4518-8908-C9E0F294ECB4}"/>
              </a:ext>
            </a:extLst>
          </p:cNvPr>
          <p:cNvSpPr txBox="1"/>
          <p:nvPr/>
        </p:nvSpPr>
        <p:spPr>
          <a:xfrm>
            <a:off x="527538" y="3981746"/>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sp>
        <p:nvSpPr>
          <p:cNvPr id="48" name="CuadroTexto 47">
            <a:extLst>
              <a:ext uri="{FF2B5EF4-FFF2-40B4-BE49-F238E27FC236}">
                <a16:creationId xmlns:a16="http://schemas.microsoft.com/office/drawing/2014/main" id="{0B7B4D10-F19C-4A9D-A316-1918A03E90E2}"/>
              </a:ext>
            </a:extLst>
          </p:cNvPr>
          <p:cNvSpPr txBox="1"/>
          <p:nvPr/>
        </p:nvSpPr>
        <p:spPr>
          <a:xfrm>
            <a:off x="4984747" y="3071137"/>
            <a:ext cx="1422877"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Scrum of Scrum</a:t>
            </a:r>
            <a:endParaRPr lang="es-CO" sz="1200" b="1" dirty="0">
              <a:solidFill>
                <a:srgbClr val="26478D"/>
              </a:solidFill>
              <a:latin typeface="Arial" panose="020B0604020202020204" pitchFamily="34" charset="0"/>
              <a:cs typeface="Arial" panose="020B0604020202020204" pitchFamily="34" charset="0"/>
            </a:endParaRPr>
          </a:p>
        </p:txBody>
      </p:sp>
      <p:sp>
        <p:nvSpPr>
          <p:cNvPr id="49" name="CuadroTexto 48">
            <a:extLst>
              <a:ext uri="{FF2B5EF4-FFF2-40B4-BE49-F238E27FC236}">
                <a16:creationId xmlns:a16="http://schemas.microsoft.com/office/drawing/2014/main" id="{0B7B4D10-F19C-4A9D-A316-1918A03E90E2}"/>
              </a:ext>
            </a:extLst>
          </p:cNvPr>
          <p:cNvSpPr txBox="1"/>
          <p:nvPr/>
        </p:nvSpPr>
        <p:spPr>
          <a:xfrm>
            <a:off x="6686802" y="3071137"/>
            <a:ext cx="1119246"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PO </a:t>
            </a:r>
            <a:r>
              <a:rPr lang="es-ES" sz="1200" b="1" dirty="0" err="1" smtClean="0">
                <a:solidFill>
                  <a:srgbClr val="26478D"/>
                </a:solidFill>
                <a:latin typeface="Arial" panose="020B0604020202020204" pitchFamily="34" charset="0"/>
                <a:cs typeface="Arial" panose="020B0604020202020204" pitchFamily="34" charset="0"/>
              </a:rPr>
              <a:t>Sync</a:t>
            </a:r>
            <a:endParaRPr lang="es-CO" sz="1200" b="1" dirty="0">
              <a:solidFill>
                <a:srgbClr val="26478D"/>
              </a:solidFill>
              <a:latin typeface="Arial" panose="020B0604020202020204" pitchFamily="34" charset="0"/>
              <a:cs typeface="Arial" panose="020B0604020202020204" pitchFamily="34" charset="0"/>
            </a:endParaRPr>
          </a:p>
        </p:txBody>
      </p:sp>
      <p:sp>
        <p:nvSpPr>
          <p:cNvPr id="50" name="CuadroTexto 49">
            <a:extLst>
              <a:ext uri="{FF2B5EF4-FFF2-40B4-BE49-F238E27FC236}">
                <a16:creationId xmlns:a16="http://schemas.microsoft.com/office/drawing/2014/main" id="{0B7B4D10-F19C-4A9D-A316-1918A03E90E2}"/>
              </a:ext>
            </a:extLst>
          </p:cNvPr>
          <p:cNvSpPr txBox="1"/>
          <p:nvPr/>
        </p:nvSpPr>
        <p:spPr>
          <a:xfrm>
            <a:off x="3660661" y="3071137"/>
            <a:ext cx="1119246"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PI </a:t>
            </a:r>
            <a:r>
              <a:rPr lang="es-ES" sz="1200" b="1" dirty="0" err="1" smtClean="0">
                <a:solidFill>
                  <a:srgbClr val="26478D"/>
                </a:solidFill>
                <a:latin typeface="Arial" panose="020B0604020202020204" pitchFamily="34" charset="0"/>
                <a:cs typeface="Arial" panose="020B0604020202020204" pitchFamily="34" charset="0"/>
              </a:rPr>
              <a:t>Planing</a:t>
            </a:r>
            <a:endParaRPr lang="es-CO" sz="1200" b="1" dirty="0">
              <a:solidFill>
                <a:srgbClr val="26478D"/>
              </a:solidFill>
              <a:latin typeface="Arial" panose="020B0604020202020204" pitchFamily="34" charset="0"/>
              <a:cs typeface="Arial" panose="020B0604020202020204" pitchFamily="34" charset="0"/>
            </a:endParaRPr>
          </a:p>
        </p:txBody>
      </p:sp>
      <p:sp>
        <p:nvSpPr>
          <p:cNvPr id="51" name="CuadroTexto 50">
            <a:extLst>
              <a:ext uri="{FF2B5EF4-FFF2-40B4-BE49-F238E27FC236}">
                <a16:creationId xmlns:a16="http://schemas.microsoft.com/office/drawing/2014/main" id="{0B7B4D10-F19C-4A9D-A316-1918A03E90E2}"/>
              </a:ext>
            </a:extLst>
          </p:cNvPr>
          <p:cNvSpPr txBox="1"/>
          <p:nvPr/>
        </p:nvSpPr>
        <p:spPr>
          <a:xfrm>
            <a:off x="2609771" y="4762901"/>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Planning</a:t>
            </a:r>
            <a:endParaRPr lang="es-CO" sz="1200" b="1" dirty="0">
              <a:solidFill>
                <a:srgbClr val="26478D"/>
              </a:solidFill>
              <a:latin typeface="Arial" panose="020B0604020202020204" pitchFamily="34" charset="0"/>
              <a:cs typeface="Arial" panose="020B0604020202020204" pitchFamily="34" charset="0"/>
            </a:endParaRPr>
          </a:p>
        </p:txBody>
      </p:sp>
      <p:sp>
        <p:nvSpPr>
          <p:cNvPr id="52" name="CuadroTexto 51">
            <a:extLst>
              <a:ext uri="{FF2B5EF4-FFF2-40B4-BE49-F238E27FC236}">
                <a16:creationId xmlns:a16="http://schemas.microsoft.com/office/drawing/2014/main" id="{0B7B4D10-F19C-4A9D-A316-1918A03E90E2}"/>
              </a:ext>
            </a:extLst>
          </p:cNvPr>
          <p:cNvSpPr txBox="1"/>
          <p:nvPr/>
        </p:nvSpPr>
        <p:spPr>
          <a:xfrm>
            <a:off x="3751719" y="4762442"/>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Execute</a:t>
            </a:r>
            <a:endParaRPr lang="es-CO" sz="1200" b="1" dirty="0">
              <a:solidFill>
                <a:srgbClr val="26478D"/>
              </a:solidFill>
              <a:latin typeface="Arial" panose="020B0604020202020204" pitchFamily="34" charset="0"/>
              <a:cs typeface="Arial" panose="020B0604020202020204" pitchFamily="34" charset="0"/>
            </a:endParaRPr>
          </a:p>
        </p:txBody>
      </p:sp>
      <p:sp>
        <p:nvSpPr>
          <p:cNvPr id="53" name="CuadroTexto 52">
            <a:extLst>
              <a:ext uri="{FF2B5EF4-FFF2-40B4-BE49-F238E27FC236}">
                <a16:creationId xmlns:a16="http://schemas.microsoft.com/office/drawing/2014/main" id="{0B7B4D10-F19C-4A9D-A316-1918A03E90E2}"/>
              </a:ext>
            </a:extLst>
          </p:cNvPr>
          <p:cNvSpPr txBox="1"/>
          <p:nvPr/>
        </p:nvSpPr>
        <p:spPr>
          <a:xfrm>
            <a:off x="6043275" y="4790562"/>
            <a:ext cx="1203150"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Review</a:t>
            </a:r>
            <a:endParaRPr lang="es-CO" sz="1200" b="1" dirty="0">
              <a:solidFill>
                <a:srgbClr val="26478D"/>
              </a:solidFill>
              <a:latin typeface="Arial" panose="020B0604020202020204" pitchFamily="34" charset="0"/>
              <a:cs typeface="Arial" panose="020B0604020202020204" pitchFamily="34" charset="0"/>
            </a:endParaRPr>
          </a:p>
        </p:txBody>
      </p:sp>
      <p:sp>
        <p:nvSpPr>
          <p:cNvPr id="54" name="CuadroTexto 53">
            <a:extLst>
              <a:ext uri="{FF2B5EF4-FFF2-40B4-BE49-F238E27FC236}">
                <a16:creationId xmlns:a16="http://schemas.microsoft.com/office/drawing/2014/main" id="{0B7B4D10-F19C-4A9D-A316-1918A03E90E2}"/>
              </a:ext>
            </a:extLst>
          </p:cNvPr>
          <p:cNvSpPr txBox="1"/>
          <p:nvPr/>
        </p:nvSpPr>
        <p:spPr>
          <a:xfrm>
            <a:off x="7367782" y="4801556"/>
            <a:ext cx="1369724"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Retrospective</a:t>
            </a:r>
            <a:endParaRPr lang="es-CO" sz="1200" b="1" dirty="0">
              <a:solidFill>
                <a:srgbClr val="26478D"/>
              </a:solidFill>
              <a:latin typeface="Arial" panose="020B0604020202020204" pitchFamily="34" charset="0"/>
              <a:cs typeface="Arial" panose="020B0604020202020204" pitchFamily="34" charset="0"/>
            </a:endParaRPr>
          </a:p>
        </p:txBody>
      </p:sp>
      <p:sp>
        <p:nvSpPr>
          <p:cNvPr id="55" name="CuadroTexto 54">
            <a:extLst>
              <a:ext uri="{FF2B5EF4-FFF2-40B4-BE49-F238E27FC236}">
                <a16:creationId xmlns:a16="http://schemas.microsoft.com/office/drawing/2014/main" id="{0B7B4D10-F19C-4A9D-A316-1918A03E90E2}"/>
              </a:ext>
            </a:extLst>
          </p:cNvPr>
          <p:cNvSpPr txBox="1"/>
          <p:nvPr/>
        </p:nvSpPr>
        <p:spPr>
          <a:xfrm>
            <a:off x="9001060" y="4838393"/>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Innovation</a:t>
            </a:r>
            <a:r>
              <a:rPr lang="es-ES" sz="1200" b="1" dirty="0" smtClean="0">
                <a:solidFill>
                  <a:srgbClr val="26478D"/>
                </a:solidFill>
                <a:latin typeface="Arial" panose="020B0604020202020204" pitchFamily="34" charset="0"/>
                <a:cs typeface="Arial" panose="020B0604020202020204" pitchFamily="34" charset="0"/>
              </a:rPr>
              <a:t> and </a:t>
            </a:r>
            <a:r>
              <a:rPr lang="es-ES" sz="1200" b="1" dirty="0" err="1" smtClean="0">
                <a:solidFill>
                  <a:srgbClr val="26478D"/>
                </a:solidFill>
                <a:latin typeface="Arial" panose="020B0604020202020204" pitchFamily="34" charset="0"/>
                <a:cs typeface="Arial" panose="020B0604020202020204" pitchFamily="34" charset="0"/>
              </a:rPr>
              <a:t>Planing</a:t>
            </a:r>
            <a:endParaRPr lang="es-CO" sz="1200" b="1" dirty="0">
              <a:solidFill>
                <a:srgbClr val="26478D"/>
              </a:solidFill>
              <a:latin typeface="Arial" panose="020B0604020202020204" pitchFamily="34" charset="0"/>
              <a:cs typeface="Arial" panose="020B0604020202020204" pitchFamily="34" charset="0"/>
            </a:endParaRPr>
          </a:p>
        </p:txBody>
      </p:sp>
      <p:sp>
        <p:nvSpPr>
          <p:cNvPr id="56" name="CuadroTexto 55">
            <a:extLst>
              <a:ext uri="{FF2B5EF4-FFF2-40B4-BE49-F238E27FC236}">
                <a16:creationId xmlns:a16="http://schemas.microsoft.com/office/drawing/2014/main" id="{0B7B4D10-F19C-4A9D-A316-1918A03E90E2}"/>
              </a:ext>
            </a:extLst>
          </p:cNvPr>
          <p:cNvSpPr txBox="1"/>
          <p:nvPr/>
        </p:nvSpPr>
        <p:spPr>
          <a:xfrm>
            <a:off x="9190921" y="3071137"/>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Inspect</a:t>
            </a:r>
            <a:r>
              <a:rPr lang="es-ES" sz="1200" b="1" dirty="0" smtClean="0">
                <a:solidFill>
                  <a:srgbClr val="26478D"/>
                </a:solidFill>
                <a:latin typeface="Arial" panose="020B0604020202020204" pitchFamily="34" charset="0"/>
                <a:cs typeface="Arial" panose="020B0604020202020204" pitchFamily="34" charset="0"/>
              </a:rPr>
              <a:t> and </a:t>
            </a:r>
            <a:r>
              <a:rPr lang="es-ES" sz="1200" b="1" dirty="0" err="1" smtClean="0">
                <a:solidFill>
                  <a:srgbClr val="26478D"/>
                </a:solidFill>
                <a:latin typeface="Arial" panose="020B0604020202020204" pitchFamily="34" charset="0"/>
                <a:cs typeface="Arial" panose="020B0604020202020204" pitchFamily="34" charset="0"/>
              </a:rPr>
              <a:t>Adapt</a:t>
            </a:r>
            <a:endParaRPr lang="es-CO" sz="1200" b="1" dirty="0">
              <a:solidFill>
                <a:srgbClr val="26478D"/>
              </a:solidFill>
              <a:latin typeface="Arial" panose="020B0604020202020204" pitchFamily="34" charset="0"/>
              <a:cs typeface="Arial" panose="020B0604020202020204" pitchFamily="34" charset="0"/>
            </a:endParaRPr>
          </a:p>
        </p:txBody>
      </p:sp>
      <p:sp>
        <p:nvSpPr>
          <p:cNvPr id="57" name="CuadroTexto 56">
            <a:extLst>
              <a:ext uri="{FF2B5EF4-FFF2-40B4-BE49-F238E27FC236}">
                <a16:creationId xmlns:a16="http://schemas.microsoft.com/office/drawing/2014/main" id="{0B7B4D10-F19C-4A9D-A316-1918A03E90E2}"/>
              </a:ext>
            </a:extLst>
          </p:cNvPr>
          <p:cNvSpPr txBox="1"/>
          <p:nvPr/>
        </p:nvSpPr>
        <p:spPr>
          <a:xfrm>
            <a:off x="4822611" y="4914019"/>
            <a:ext cx="1119246" cy="276999"/>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Daily</a:t>
            </a:r>
            <a:endParaRPr lang="es-CO" sz="1200" b="1" dirty="0">
              <a:solidFill>
                <a:srgbClr val="26478D"/>
              </a:solidFill>
              <a:latin typeface="Arial" panose="020B0604020202020204" pitchFamily="34" charset="0"/>
              <a:cs typeface="Arial" panose="020B0604020202020204" pitchFamily="34" charset="0"/>
            </a:endParaRPr>
          </a:p>
        </p:txBody>
      </p:sp>
      <p:sp>
        <p:nvSpPr>
          <p:cNvPr id="58" name="CuadroTexto 57">
            <a:extLst>
              <a:ext uri="{FF2B5EF4-FFF2-40B4-BE49-F238E27FC236}">
                <a16:creationId xmlns:a16="http://schemas.microsoft.com/office/drawing/2014/main" id="{0B7B4D10-F19C-4A9D-A316-1918A03E90E2}"/>
              </a:ext>
            </a:extLst>
          </p:cNvPr>
          <p:cNvSpPr txBox="1"/>
          <p:nvPr/>
        </p:nvSpPr>
        <p:spPr>
          <a:xfrm>
            <a:off x="7938861" y="3071137"/>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System</a:t>
            </a:r>
            <a:r>
              <a:rPr lang="es-ES" sz="1200" b="1" dirty="0" smtClean="0">
                <a:solidFill>
                  <a:srgbClr val="26478D"/>
                </a:solidFill>
                <a:latin typeface="Arial" panose="020B0604020202020204" pitchFamily="34" charset="0"/>
                <a:cs typeface="Arial" panose="020B0604020202020204" pitchFamily="34" charset="0"/>
              </a:rPr>
              <a:t> Demo</a:t>
            </a:r>
            <a:endParaRPr lang="es-CO" sz="1200" b="1" dirty="0">
              <a:solidFill>
                <a:srgbClr val="26478D"/>
              </a:solidFill>
              <a:latin typeface="Arial" panose="020B0604020202020204" pitchFamily="34" charset="0"/>
              <a:cs typeface="Arial" panose="020B0604020202020204" pitchFamily="34" charset="0"/>
            </a:endParaRPr>
          </a:p>
        </p:txBody>
      </p:sp>
      <p:sp>
        <p:nvSpPr>
          <p:cNvPr id="22" name="CuadroTexto 21"/>
          <p:cNvSpPr txBox="1"/>
          <p:nvPr/>
        </p:nvSpPr>
        <p:spPr>
          <a:xfrm>
            <a:off x="7790806" y="5521797"/>
            <a:ext cx="3209533" cy="307777"/>
          </a:xfrm>
          <a:prstGeom prst="rect">
            <a:avLst/>
          </a:prstGeom>
          <a:noFill/>
        </p:spPr>
        <p:txBody>
          <a:bodyPr wrap="none" rtlCol="0">
            <a:spAutoFit/>
          </a:bodyPr>
          <a:lstStyle/>
          <a:p>
            <a:pPr algn="dist"/>
            <a:r>
              <a:rPr lang="es-CO" sz="1400" dirty="0" smtClean="0">
                <a:solidFill>
                  <a:srgbClr val="575756"/>
                </a:solidFill>
                <a:latin typeface="Arial" panose="020B0604020202020204" pitchFamily="34" charset="0"/>
                <a:cs typeface="Arial" panose="020B0604020202020204" pitchFamily="34" charset="0"/>
              </a:rPr>
              <a:t>* Dar Clic en Imagen para mas detalle</a:t>
            </a:r>
            <a:endParaRPr lang="es-CO" sz="1400" dirty="0">
              <a:solidFill>
                <a:srgbClr val="575756"/>
              </a:solidFill>
              <a:latin typeface="Arial" panose="020B0604020202020204" pitchFamily="34" charset="0"/>
              <a:cs typeface="Arial" panose="020B0604020202020204" pitchFamily="34" charset="0"/>
            </a:endParaRPr>
          </a:p>
        </p:txBody>
      </p:sp>
      <p:pic>
        <p:nvPicPr>
          <p:cNvPr id="3" name="Imagen 2">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090" y="2334675"/>
            <a:ext cx="653814" cy="653814"/>
          </a:xfrm>
          <a:prstGeom prst="rect">
            <a:avLst/>
          </a:prstGeom>
        </p:spPr>
      </p:pic>
      <p:pic>
        <p:nvPicPr>
          <p:cNvPr id="10" name="Imagen 9">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3271" y="2334675"/>
            <a:ext cx="653814" cy="653814"/>
          </a:xfrm>
          <a:prstGeom prst="rect">
            <a:avLst/>
          </a:prstGeom>
        </p:spPr>
      </p:pic>
      <p:pic>
        <p:nvPicPr>
          <p:cNvPr id="11" name="Imagen 10">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2234" y="2334675"/>
            <a:ext cx="653814" cy="653814"/>
          </a:xfrm>
          <a:prstGeom prst="rect">
            <a:avLst/>
          </a:prstGeom>
        </p:spPr>
      </p:pic>
      <p:pic>
        <p:nvPicPr>
          <p:cNvPr id="12" name="Imagen 1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8609" y="2415466"/>
            <a:ext cx="653814" cy="653814"/>
          </a:xfrm>
          <a:prstGeom prst="rect">
            <a:avLst/>
          </a:prstGeom>
        </p:spPr>
      </p:pic>
      <p:pic>
        <p:nvPicPr>
          <p:cNvPr id="13" name="Imagen 12">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95747" y="2449984"/>
            <a:ext cx="653814" cy="653814"/>
          </a:xfrm>
          <a:prstGeom prst="rect">
            <a:avLst/>
          </a:prstGeom>
        </p:spPr>
      </p:pic>
      <p:pic>
        <p:nvPicPr>
          <p:cNvPr id="14" name="Imagen 13">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95573" y="2415466"/>
            <a:ext cx="653814" cy="653814"/>
          </a:xfrm>
          <a:prstGeom prst="rect">
            <a:avLst/>
          </a:prstGeom>
        </p:spPr>
      </p:pic>
      <p:pic>
        <p:nvPicPr>
          <p:cNvPr id="15" name="Imagen 14">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6133" y="2334675"/>
            <a:ext cx="653814" cy="653814"/>
          </a:xfrm>
          <a:prstGeom prst="rect">
            <a:avLst/>
          </a:prstGeom>
        </p:spPr>
      </p:pic>
      <p:pic>
        <p:nvPicPr>
          <p:cNvPr id="16" name="Imagen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94970" y="4112723"/>
            <a:ext cx="653814" cy="653814"/>
          </a:xfrm>
          <a:prstGeom prst="rect">
            <a:avLst/>
          </a:prstGeom>
        </p:spPr>
      </p:pic>
      <p:pic>
        <p:nvPicPr>
          <p:cNvPr id="17" name="Imagen 16">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42487" y="4099053"/>
            <a:ext cx="653814" cy="653814"/>
          </a:xfrm>
          <a:prstGeom prst="rect">
            <a:avLst/>
          </a:prstGeom>
        </p:spPr>
      </p:pic>
      <p:pic>
        <p:nvPicPr>
          <p:cNvPr id="18" name="Imagen 17">
            <a:hlinkClick r:id="rId19" action="ppaction://hlinksldjump"/>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57056" y="4112723"/>
            <a:ext cx="653814" cy="653814"/>
          </a:xfrm>
          <a:prstGeom prst="rect">
            <a:avLst/>
          </a:prstGeom>
        </p:spPr>
      </p:pic>
      <p:pic>
        <p:nvPicPr>
          <p:cNvPr id="19" name="Imagen 18">
            <a:hlinkClick r:id="rId21" action="ppaction://hlinksldjump"/>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84572" y="4167873"/>
            <a:ext cx="653814" cy="653814"/>
          </a:xfrm>
          <a:prstGeom prst="rect">
            <a:avLst/>
          </a:prstGeom>
        </p:spPr>
      </p:pic>
      <p:pic>
        <p:nvPicPr>
          <p:cNvPr id="20" name="Imagen 19">
            <a:hlinkClick r:id="rId23" action="ppaction://hlinksldjump"/>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373900" y="4130275"/>
            <a:ext cx="653814" cy="653814"/>
          </a:xfrm>
          <a:prstGeom prst="rect">
            <a:avLst/>
          </a:prstGeom>
        </p:spPr>
      </p:pic>
      <p:pic>
        <p:nvPicPr>
          <p:cNvPr id="21" name="Imagen 20">
            <a:hlinkClick r:id="rId25" action="ppaction://hlinksldjump"/>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696322" y="4151996"/>
            <a:ext cx="653814" cy="653814"/>
          </a:xfrm>
          <a:prstGeom prst="rect">
            <a:avLst/>
          </a:prstGeom>
        </p:spPr>
      </p:pic>
      <p:pic>
        <p:nvPicPr>
          <p:cNvPr id="23" name="Imagen 22">
            <a:hlinkClick r:id="rId27" action="ppaction://hlinksldjump"/>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233776" y="4167643"/>
            <a:ext cx="653814" cy="653814"/>
          </a:xfrm>
          <a:prstGeom prst="rect">
            <a:avLst/>
          </a:prstGeom>
        </p:spPr>
      </p:pic>
    </p:spTree>
    <p:extLst>
      <p:ext uri="{BB962C8B-B14F-4D97-AF65-F5344CB8AC3E}">
        <p14:creationId xmlns:p14="http://schemas.microsoft.com/office/powerpoint/2010/main" val="1264378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D7E3C468-3606-4164-BF63-CE1FE9BB952B}"/>
              </a:ext>
            </a:extLst>
          </p:cNvPr>
          <p:cNvSpPr>
            <a:spLocks noGrp="1"/>
          </p:cNvSpPr>
          <p:nvPr>
            <p:ph type="title"/>
          </p:nvPr>
        </p:nvSpPr>
        <p:spPr>
          <a:xfrm>
            <a:off x="912768" y="2429643"/>
            <a:ext cx="3952846" cy="1325563"/>
          </a:xfrm>
        </p:spPr>
        <p:txBody>
          <a:bodyPr>
            <a:normAutofit/>
          </a:bodyPr>
          <a:lstStyle/>
          <a:p>
            <a:r>
              <a:rPr lang="es-ES" sz="7200" b="1" dirty="0">
                <a:solidFill>
                  <a:srgbClr val="AD198D"/>
                </a:solidFill>
                <a:latin typeface="Arial" panose="020B0604020202020204" pitchFamily="34" charset="0"/>
                <a:cs typeface="Arial" panose="020B0604020202020204" pitchFamily="34" charset="0"/>
              </a:rPr>
              <a:t>5</a:t>
            </a:r>
            <a:r>
              <a:rPr lang="es-ES" sz="7200" b="1" dirty="0" smtClean="0">
                <a:solidFill>
                  <a:srgbClr val="AD198D"/>
                </a:solidFill>
                <a:latin typeface="Arial" panose="020B0604020202020204" pitchFamily="34" charset="0"/>
                <a:cs typeface="Arial" panose="020B0604020202020204" pitchFamily="34" charset="0"/>
              </a:rPr>
              <a:t>. </a:t>
            </a:r>
            <a:r>
              <a:rPr lang="es-ES" sz="7200" b="1" dirty="0">
                <a:solidFill>
                  <a:srgbClr val="AD198D"/>
                </a:solidFill>
                <a:latin typeface="Arial" panose="020B0604020202020204" pitchFamily="34" charset="0"/>
                <a:cs typeface="Arial" panose="020B0604020202020204" pitchFamily="34" charset="0"/>
              </a:rPr>
              <a:t>Roles</a:t>
            </a:r>
          </a:p>
        </p:txBody>
      </p:sp>
      <p:cxnSp>
        <p:nvCxnSpPr>
          <p:cNvPr id="5" name="Conector recto 4">
            <a:extLst>
              <a:ext uri="{FF2B5EF4-FFF2-40B4-BE49-F238E27FC236}">
                <a16:creationId xmlns:a16="http://schemas.microsoft.com/office/drawing/2014/main" id="{EEEA9B34-3456-4DD6-996F-664B72C41973}"/>
              </a:ext>
            </a:extLst>
          </p:cNvPr>
          <p:cNvCxnSpPr>
            <a:cxnSpLocks/>
          </p:cNvCxnSpPr>
          <p:nvPr/>
        </p:nvCxnSpPr>
        <p:spPr>
          <a:xfrm>
            <a:off x="862434" y="3635571"/>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471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2E96B2FA-A30D-4DE6-8B22-FD67A2FADCFC}"/>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D3AA7893-3691-40D6-916A-DB5AEA02DD97}"/>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latin typeface="Arial" panose="020B0604020202020204" pitchFamily="34" charset="0"/>
              <a:cs typeface="Arial" panose="020B0604020202020204" pitchFamily="34" charset="0"/>
            </a:endParaRPr>
          </a:p>
        </p:txBody>
      </p:sp>
      <p:sp>
        <p:nvSpPr>
          <p:cNvPr id="4" name="Título 3">
            <a:extLst>
              <a:ext uri="{FF2B5EF4-FFF2-40B4-BE49-F238E27FC236}">
                <a16:creationId xmlns:a16="http://schemas.microsoft.com/office/drawing/2014/main" id="{41161839-FAA6-4BD1-A6C2-A26BC167B848}"/>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Arial" panose="020B0604020202020204" pitchFamily="34" charset="0"/>
                <a:cs typeface="Arial" panose="020B0604020202020204" pitchFamily="34" charset="0"/>
              </a:rPr>
              <a:t>5</a:t>
            </a:r>
            <a:r>
              <a:rPr lang="es-ES" sz="4000" b="1" dirty="0" smtClean="0">
                <a:solidFill>
                  <a:srgbClr val="AD198D"/>
                </a:solidFill>
                <a:latin typeface="Arial" panose="020B0604020202020204" pitchFamily="34" charset="0"/>
                <a:cs typeface="Arial" panose="020B0604020202020204" pitchFamily="34" charset="0"/>
              </a:rPr>
              <a:t>.1 </a:t>
            </a:r>
            <a:r>
              <a:rPr lang="es-ES" sz="4000" b="1" dirty="0">
                <a:solidFill>
                  <a:srgbClr val="AD198D"/>
                </a:solidFill>
                <a:latin typeface="Arial" panose="020B0604020202020204" pitchFamily="34" charset="0"/>
                <a:cs typeface="Arial" panose="020B0604020202020204" pitchFamily="34" charset="0"/>
              </a:rPr>
              <a:t>Business Owner</a:t>
            </a:r>
          </a:p>
        </p:txBody>
      </p:sp>
      <p:cxnSp>
        <p:nvCxnSpPr>
          <p:cNvPr id="5" name="Conector recto 4">
            <a:extLst>
              <a:ext uri="{FF2B5EF4-FFF2-40B4-BE49-F238E27FC236}">
                <a16:creationId xmlns:a16="http://schemas.microsoft.com/office/drawing/2014/main" id="{4D1EC295-A48E-4DCD-B50A-5B0990B7745F}"/>
              </a:ext>
            </a:extLst>
          </p:cNvPr>
          <p:cNvCxnSpPr/>
          <p:nvPr/>
        </p:nvCxnSpPr>
        <p:spPr>
          <a:xfrm>
            <a:off x="645952"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29A59D95-C234-4205-96A5-3A3E3B266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582" y="1055236"/>
            <a:ext cx="3438541" cy="3438541"/>
          </a:xfrm>
          <a:prstGeom prst="rect">
            <a:avLst/>
          </a:prstGeom>
        </p:spPr>
      </p:pic>
      <p:sp>
        <p:nvSpPr>
          <p:cNvPr id="8" name="Rectángulo 7">
            <a:extLst>
              <a:ext uri="{FF2B5EF4-FFF2-40B4-BE49-F238E27FC236}">
                <a16:creationId xmlns:a16="http://schemas.microsoft.com/office/drawing/2014/main" id="{C0769C90-13CA-469B-B257-A3184571D0A9}"/>
              </a:ext>
            </a:extLst>
          </p:cNvPr>
          <p:cNvSpPr/>
          <p:nvPr/>
        </p:nvSpPr>
        <p:spPr>
          <a:xfrm>
            <a:off x="623831" y="4079396"/>
            <a:ext cx="4593705" cy="1815882"/>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Son los dueños del negocio, es una persona o un grupo de personas, que poseen un alto conocimiento del valor comercial del negocio, y el retorno de inversión que se espera. Además son los encargados de  conectar los Objetivos de los PI con los objetivos estratégicos de la organización.</a:t>
            </a:r>
          </a:p>
        </p:txBody>
      </p:sp>
      <p:sp>
        <p:nvSpPr>
          <p:cNvPr id="11" name="Rectángulo: esquinas redondeadas 10">
            <a:extLst>
              <a:ext uri="{FF2B5EF4-FFF2-40B4-BE49-F238E27FC236}">
                <a16:creationId xmlns:a16="http://schemas.microsoft.com/office/drawing/2014/main" id="{003F2E95-0BC8-4CCA-9B62-B4694656D2BC}"/>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Funciones</a:t>
            </a:r>
            <a:endParaRPr lang="es-CO" sz="2400" b="1" dirty="0">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35EFC573-3310-45FE-A47A-93A5B0A97D33}"/>
              </a:ext>
            </a:extLst>
          </p:cNvPr>
          <p:cNvSpPr/>
          <p:nvPr/>
        </p:nvSpPr>
        <p:spPr>
          <a:xfrm>
            <a:off x="5820229" y="1844039"/>
            <a:ext cx="5341323" cy="1815882"/>
          </a:xfrm>
          <a:prstGeom prst="rect">
            <a:avLst/>
          </a:prstGeom>
        </p:spPr>
        <p:txBody>
          <a:bodyPr wrap="square">
            <a:spAutoFit/>
          </a:bodyPr>
          <a:lstStyle/>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Identificar dependencias externas.</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Asignar un valor a cada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5" name="Rectángulo 14">
            <a:extLst>
              <a:ext uri="{FF2B5EF4-FFF2-40B4-BE49-F238E27FC236}">
                <a16:creationId xmlns:a16="http://schemas.microsoft.com/office/drawing/2014/main" id="{3C9E6E06-9F41-465A-804C-AB018AD561AA}"/>
              </a:ext>
            </a:extLst>
          </p:cNvPr>
          <p:cNvSpPr/>
          <p:nvPr/>
        </p:nvSpPr>
        <p:spPr>
          <a:xfrm>
            <a:off x="5689602" y="4743780"/>
            <a:ext cx="5659231" cy="1815882"/>
          </a:xfrm>
          <a:prstGeom prst="rect">
            <a:avLst/>
          </a:prstGeom>
        </p:spPr>
        <p:txBody>
          <a:bodyPr wrap="square">
            <a:spAutoFit/>
          </a:bodyPr>
          <a:lstStyle/>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revisar el alcance del MVP.</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 evaluar el valor real del negocio en el </a:t>
            </a:r>
            <a:r>
              <a:rPr lang="es-ES" altLang="en-US" sz="1400" dirty="0" err="1">
                <a:solidFill>
                  <a:srgbClr val="575756"/>
                </a:solidFill>
                <a:latin typeface="Arial" panose="020B0604020202020204" pitchFamily="34" charset="0"/>
                <a:cs typeface="Arial" panose="020B0604020202020204" pitchFamily="34" charset="0"/>
                <a:sym typeface="+mn-ea"/>
              </a:rPr>
              <a:t>Inspect</a:t>
            </a:r>
            <a:r>
              <a:rPr lang="es-ES" altLang="en-US" sz="1400" dirty="0">
                <a:solidFill>
                  <a:srgbClr val="575756"/>
                </a:solidFill>
                <a:latin typeface="Arial" panose="020B0604020202020204" pitchFamily="34" charset="0"/>
                <a:cs typeface="Arial" panose="020B0604020202020204" pitchFamily="34" charset="0"/>
                <a:sym typeface="+mn-ea"/>
              </a:rPr>
              <a:t> and </a:t>
            </a:r>
            <a:r>
              <a:rPr lang="es-ES" altLang="en-US" sz="1400" dirty="0" err="1">
                <a:solidFill>
                  <a:srgbClr val="575756"/>
                </a:solidFill>
                <a:latin typeface="Arial" panose="020B0604020202020204" pitchFamily="34" charset="0"/>
                <a:cs typeface="Arial" panose="020B0604020202020204" pitchFamily="34" charset="0"/>
                <a:sym typeface="+mn-ea"/>
              </a:rPr>
              <a:t>Adapt</a:t>
            </a:r>
            <a:r>
              <a:rPr lang="es-ES" altLang="en-US" sz="1400" dirty="0">
                <a:solidFill>
                  <a:srgbClr val="575756"/>
                </a:solidFill>
                <a:latin typeface="Arial" panose="020B0604020202020204" pitchFamily="34" charset="0"/>
                <a:cs typeface="Arial" panose="020B0604020202020204" pitchFamily="34" charset="0"/>
                <a:sym typeface="+mn-ea"/>
              </a:rPr>
              <a:t>.</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a la </a:t>
            </a:r>
            <a:r>
              <a:rPr lang="es-ES" altLang="en-US" sz="1400" dirty="0" err="1">
                <a:solidFill>
                  <a:srgbClr val="575756"/>
                </a:solidFill>
                <a:latin typeface="Arial" panose="020B0604020202020204" pitchFamily="34" charset="0"/>
                <a:cs typeface="Arial" panose="020B0604020202020204" pitchFamily="34" charset="0"/>
                <a:sym typeface="+mn-ea"/>
              </a:rPr>
              <a:t>System</a:t>
            </a:r>
            <a:r>
              <a:rPr lang="es-ES" altLang="en-US" sz="1400" dirty="0">
                <a:solidFill>
                  <a:srgbClr val="575756"/>
                </a:solidFill>
                <a:latin typeface="Arial" panose="020B0604020202020204" pitchFamily="34" charset="0"/>
                <a:cs typeface="Arial" panose="020B0604020202020204" pitchFamily="34" charset="0"/>
                <a:sym typeface="+mn-ea"/>
              </a:rPr>
              <a:t> Demo.</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y aportar en lo eventos donde se requiera su participación.</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Realizar </a:t>
            </a:r>
            <a:r>
              <a:rPr lang="es-ES" altLang="en-US" sz="1400" dirty="0" err="1">
                <a:solidFill>
                  <a:srgbClr val="575756"/>
                </a:solidFill>
                <a:latin typeface="Arial" panose="020B0604020202020204" pitchFamily="34" charset="0"/>
                <a:cs typeface="Arial" panose="020B0604020202020204" pitchFamily="34" charset="0"/>
                <a:sym typeface="+mn-ea"/>
              </a:rPr>
              <a:t>retroalimentacion</a:t>
            </a:r>
            <a:r>
              <a:rPr lang="es-ES" altLang="en-US" sz="1400" dirty="0">
                <a:solidFill>
                  <a:srgbClr val="575756"/>
                </a:solidFill>
                <a:latin typeface="Arial" panose="020B0604020202020204" pitchFamily="34" charset="0"/>
                <a:cs typeface="Arial" panose="020B0604020202020204" pitchFamily="34" charset="0"/>
                <a:sym typeface="+mn-ea"/>
              </a:rPr>
              <a:t> de las productos implementados.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gestionar impedimentos que le sean escalados.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impulsar la inversión en los equipo ágiles, para mejorar la entrega continua.</a:t>
            </a:r>
          </a:p>
        </p:txBody>
      </p:sp>
      <p:sp>
        <p:nvSpPr>
          <p:cNvPr id="16" name="Rectángulo: esquinas redondeadas 15">
            <a:extLst>
              <a:ext uri="{FF2B5EF4-FFF2-40B4-BE49-F238E27FC236}">
                <a16:creationId xmlns:a16="http://schemas.microsoft.com/office/drawing/2014/main" id="{C9007943-AB7B-40B2-91C5-CB02C77864DA}"/>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Responsabilidades</a:t>
            </a:r>
            <a:endParaRPr lang="es-CO" sz="2400" b="1" dirty="0">
              <a:latin typeface="Arial" panose="020B0604020202020204" pitchFamily="34" charset="0"/>
              <a:cs typeface="Arial" panose="020B0604020202020204" pitchFamily="34" charset="0"/>
            </a:endParaRPr>
          </a:p>
        </p:txBody>
      </p:sp>
      <p:sp>
        <p:nvSpPr>
          <p:cNvPr id="18" name="Rectángulo: esquinas redondeadas 17">
            <a:hlinkClick r:id="rId3" action="ppaction://hlinksldjump"/>
            <a:extLst>
              <a:ext uri="{FF2B5EF4-FFF2-40B4-BE49-F238E27FC236}">
                <a16:creationId xmlns:a16="http://schemas.microsoft.com/office/drawing/2014/main" id="{C16AE1B8-7AE0-4596-94B2-4F784C67A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
        <p:nvSpPr>
          <p:cNvPr id="19" name="CuadroTexto 18"/>
          <p:cNvSpPr txBox="1"/>
          <p:nvPr/>
        </p:nvSpPr>
        <p:spPr>
          <a:xfrm>
            <a:off x="181463" y="6481649"/>
            <a:ext cx="5560801" cy="307777"/>
          </a:xfrm>
          <a:prstGeom prst="rect">
            <a:avLst/>
          </a:prstGeom>
          <a:noFill/>
        </p:spPr>
        <p:txBody>
          <a:bodyPr wrap="square" rtlCol="0">
            <a:spAutoFit/>
          </a:bodyPr>
          <a:lstStyle/>
          <a:p>
            <a:r>
              <a:rPr lang="es-CO" sz="1400" dirty="0" smtClean="0">
                <a:solidFill>
                  <a:srgbClr val="575756"/>
                </a:solidFill>
                <a:latin typeface="Arial" panose="020B0604020202020204" pitchFamily="34" charset="0"/>
                <a:cs typeface="Arial" panose="020B0604020202020204" pitchFamily="34" charset="0"/>
              </a:rPr>
              <a:t>* Para ver mas detalle ver guía de Producto Owner</a:t>
            </a:r>
            <a:endParaRPr lang="es-CO" sz="1400"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4816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489907" y="52752"/>
            <a:ext cx="10515600" cy="1039696"/>
          </a:xfrm>
        </p:spPr>
        <p:txBody>
          <a:bodyPr>
            <a:normAutofit/>
          </a:bodyPr>
          <a:lstStyle/>
          <a:p>
            <a:r>
              <a:rPr lang="es-ES" sz="4000" b="1" dirty="0">
                <a:solidFill>
                  <a:srgbClr val="AD198D"/>
                </a:solidFill>
                <a:latin typeface="Arial" panose="020B0604020202020204" pitchFamily="34" charset="0"/>
                <a:cs typeface="Arial" panose="020B0604020202020204" pitchFamily="34" charset="0"/>
              </a:rPr>
              <a:t>5</a:t>
            </a:r>
            <a:r>
              <a:rPr lang="es-ES" sz="4000" b="1" dirty="0" smtClean="0">
                <a:solidFill>
                  <a:srgbClr val="AD198D"/>
                </a:solidFill>
                <a:latin typeface="Arial" panose="020B0604020202020204" pitchFamily="34" charset="0"/>
                <a:cs typeface="Arial" panose="020B0604020202020204" pitchFamily="34" charset="0"/>
              </a:rPr>
              <a:t>.2 </a:t>
            </a:r>
            <a:r>
              <a:rPr lang="es-ES" sz="4000" b="1" dirty="0">
                <a:solidFill>
                  <a:srgbClr val="AD198D"/>
                </a:solidFill>
                <a:latin typeface="Arial" panose="020B0604020202020204" pitchFamily="34" charset="0"/>
                <a:cs typeface="Arial" panose="020B0604020202020204" pitchFamily="34" charset="0"/>
              </a:rPr>
              <a:t>Product Management</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4" y="955096"/>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90540" y="4763034"/>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393E331E-7801-436A-BBA8-9328E795B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199" y="1929722"/>
            <a:ext cx="2714812" cy="2714812"/>
          </a:xfrm>
          <a:prstGeom prst="rect">
            <a:avLst/>
          </a:prstGeom>
        </p:spPr>
      </p:pic>
      <p:grpSp>
        <p:nvGrpSpPr>
          <p:cNvPr id="17" name="Grupo 16">
            <a:extLst>
              <a:ext uri="{FF2B5EF4-FFF2-40B4-BE49-F238E27FC236}">
                <a16:creationId xmlns:a16="http://schemas.microsoft.com/office/drawing/2014/main" id="{0BC28B51-D828-44F8-9AA2-D5BBF7DA36EB}"/>
              </a:ext>
            </a:extLst>
          </p:cNvPr>
          <p:cNvGrpSpPr/>
          <p:nvPr/>
        </p:nvGrpSpPr>
        <p:grpSpPr>
          <a:xfrm>
            <a:off x="489907" y="1103399"/>
            <a:ext cx="3600632" cy="5544145"/>
            <a:chOff x="5704073" y="1007857"/>
            <a:chExt cx="6096488" cy="5337711"/>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430317"/>
              <a:ext cx="6092047" cy="491525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b"/>
            <a:lstStyle/>
            <a:p>
              <a:pPr marL="171450" indent="-171450">
                <a:buFont typeface="Arial" panose="020B0604020202020204" pitchFamily="34" charset="0"/>
                <a:buChar char="•"/>
              </a:pPr>
              <a:r>
                <a:rPr lang="es-ES" altLang="en-US" sz="1400" dirty="0" smtClean="0">
                  <a:solidFill>
                    <a:srgbClr val="575756"/>
                  </a:solidFill>
                  <a:latin typeface="Arial" panose="020B0604020202020204" pitchFamily="34" charset="0"/>
                  <a:cs typeface="Arial" panose="020B0604020202020204" pitchFamily="34" charset="0"/>
                  <a:sym typeface="+mn-ea"/>
                </a:rPr>
                <a:t>Realizar </a:t>
              </a:r>
              <a:r>
                <a:rPr lang="es-ES" altLang="en-US" sz="1400" dirty="0">
                  <a:solidFill>
                    <a:srgbClr val="575756"/>
                  </a:solidFill>
                  <a:latin typeface="Arial" panose="020B0604020202020204" pitchFamily="34" charset="0"/>
                  <a:cs typeface="Arial" panose="020B0604020202020204" pitchFamily="34" charset="0"/>
                  <a:sym typeface="+mn-ea"/>
                </a:rPr>
                <a:t>el entendimiento de las </a:t>
              </a:r>
              <a:r>
                <a:rPr lang="es-ES" altLang="en-US" sz="1400" dirty="0" err="1">
                  <a:solidFill>
                    <a:srgbClr val="575756"/>
                  </a:solidFill>
                  <a:latin typeface="Arial" panose="020B0604020202020204" pitchFamily="34" charset="0"/>
                  <a:cs typeface="Arial" panose="020B0604020202020204" pitchFamily="34" charset="0"/>
                  <a:sym typeface="+mn-ea"/>
                </a:rPr>
                <a:t>features</a:t>
              </a:r>
              <a:r>
                <a:rPr lang="es-ES" altLang="en-US" sz="1400" dirty="0">
                  <a:solidFill>
                    <a:srgbClr val="575756"/>
                  </a:solidFill>
                  <a:latin typeface="Arial" panose="020B0604020202020204" pitchFamily="34" charset="0"/>
                  <a:cs typeface="Arial" panose="020B0604020202020204" pitchFamily="34" charset="0"/>
                  <a:sym typeface="+mn-ea"/>
                </a:rPr>
                <a:t>, con las diferentes áreas del negocio, incluyendo a los PO de cada Equipo.</a:t>
              </a:r>
            </a:p>
            <a:p>
              <a:pPr marL="171450" indent="-1714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Crear, mantener y gestionar el backlog del programa.</a:t>
              </a:r>
            </a:p>
            <a:p>
              <a:pPr marL="171450" indent="-1714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Priorizar con base en el valor del negocio.</a:t>
              </a:r>
            </a:p>
            <a:p>
              <a:pPr marL="171450" indent="-1714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Acompañar a los </a:t>
              </a:r>
              <a:r>
                <a:rPr lang="es-ES" altLang="en-US" sz="1400" dirty="0" err="1">
                  <a:solidFill>
                    <a:srgbClr val="575756"/>
                  </a:solidFill>
                  <a:latin typeface="Arial" panose="020B0604020202020204" pitchFamily="34" charset="0"/>
                  <a:cs typeface="Arial" panose="020B0604020202020204" pitchFamily="34" charset="0"/>
                  <a:sym typeface="+mn-ea"/>
                </a:rPr>
                <a:t>product</a:t>
              </a:r>
              <a:r>
                <a:rPr lang="es-ES" altLang="en-US" sz="1400" dirty="0">
                  <a:solidFill>
                    <a:srgbClr val="575756"/>
                  </a:solidFill>
                  <a:latin typeface="Arial" panose="020B0604020202020204" pitchFamily="34" charset="0"/>
                  <a:cs typeface="Arial" panose="020B0604020202020204" pitchFamily="34" charset="0"/>
                  <a:sym typeface="+mn-ea"/>
                </a:rPr>
                <a:t> </a:t>
              </a:r>
              <a:r>
                <a:rPr lang="es-ES" altLang="en-US" sz="1400" dirty="0" err="1">
                  <a:solidFill>
                    <a:srgbClr val="575756"/>
                  </a:solidFill>
                  <a:latin typeface="Arial" panose="020B0604020202020204" pitchFamily="34" charset="0"/>
                  <a:cs typeface="Arial" panose="020B0604020202020204" pitchFamily="34" charset="0"/>
                  <a:sym typeface="+mn-ea"/>
                </a:rPr>
                <a:t>owners</a:t>
              </a:r>
              <a:r>
                <a:rPr lang="es-ES" altLang="en-US" sz="1400" dirty="0">
                  <a:solidFill>
                    <a:srgbClr val="575756"/>
                  </a:solidFill>
                  <a:latin typeface="Arial" panose="020B0604020202020204" pitchFamily="34" charset="0"/>
                  <a:cs typeface="Arial" panose="020B0604020202020204" pitchFamily="34" charset="0"/>
                  <a:sym typeface="+mn-ea"/>
                </a:rPr>
                <a:t> en la implementación del producto, para aclarar dudas.</a:t>
              </a:r>
            </a:p>
            <a:p>
              <a:pPr marL="171450" indent="-1714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Escribir las </a:t>
              </a:r>
              <a:r>
                <a:rPr lang="es-ES" altLang="en-US" sz="1400" dirty="0" err="1">
                  <a:solidFill>
                    <a:srgbClr val="575756"/>
                  </a:solidFill>
                  <a:latin typeface="Arial" panose="020B0604020202020204" pitchFamily="34" charset="0"/>
                  <a:cs typeface="Arial" panose="020B0604020202020204" pitchFamily="34" charset="0"/>
                  <a:sym typeface="+mn-ea"/>
                </a:rPr>
                <a:t>Features</a:t>
              </a:r>
              <a:r>
                <a:rPr lang="es-ES" altLang="en-US" sz="1400" dirty="0">
                  <a:solidFill>
                    <a:srgbClr val="575756"/>
                  </a:solidFill>
                  <a:latin typeface="Arial" panose="020B0604020202020204" pitchFamily="34" charset="0"/>
                  <a:cs typeface="Arial" panose="020B0604020202020204" pitchFamily="34" charset="0"/>
                  <a:sym typeface="+mn-ea"/>
                </a:rPr>
                <a:t>, donde se especifique de  forma clara y completa,  las funcionalidades solicitadas  y la hipótesis que se quieren probar.</a:t>
              </a:r>
            </a:p>
            <a:p>
              <a:pPr marL="171450" indent="-1714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Velar que los objetivos de los PI, se encuentren alineados con los objetivos de la organización.</a:t>
              </a:r>
            </a:p>
            <a:p>
              <a:pPr marL="171450" indent="-1714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Guiar a los Business Owner es la asignación de valor de cada </a:t>
              </a:r>
              <a:r>
                <a:rPr lang="es-ES" altLang="en-US" sz="1400" dirty="0" err="1">
                  <a:solidFill>
                    <a:srgbClr val="575756"/>
                  </a:solidFill>
                  <a:latin typeface="Arial" panose="020B0604020202020204" pitchFamily="34" charset="0"/>
                  <a:cs typeface="Arial" panose="020B0604020202020204" pitchFamily="34" charset="0"/>
                  <a:sym typeface="+mn-ea"/>
                </a:rPr>
                <a:t>feature</a:t>
              </a:r>
              <a:r>
                <a:rPr lang="es-ES" altLang="en-US" sz="1400" dirty="0">
                  <a:solidFill>
                    <a:srgbClr val="575756"/>
                  </a:solidFill>
                  <a:latin typeface="Arial" panose="020B0604020202020204" pitchFamily="34" charset="0"/>
                  <a:cs typeface="Arial" panose="020B0604020202020204" pitchFamily="34" charset="0"/>
                  <a:sym typeface="+mn-ea"/>
                </a:rPr>
                <a:t>.</a:t>
              </a:r>
            </a:p>
            <a:p>
              <a:pPr marL="171450" indent="-1714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Definir el alcance del MVP a nivel de programa.</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4073" y="1007857"/>
              <a:ext cx="300198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Funciones</a:t>
              </a:r>
              <a:endParaRPr lang="es-CO" sz="2400" b="1" dirty="0">
                <a:latin typeface="Arial" panose="020B0604020202020204" pitchFamily="34" charset="0"/>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188238" y="1092450"/>
            <a:ext cx="3671667" cy="5555092"/>
            <a:chOff x="5659903" y="4254354"/>
            <a:chExt cx="3671667" cy="5318581"/>
          </a:xfrm>
        </p:grpSpPr>
        <p:sp>
          <p:nvSpPr>
            <p:cNvPr id="9" name="Rectángulo 8">
              <a:extLst>
                <a:ext uri="{FF2B5EF4-FFF2-40B4-BE49-F238E27FC236}">
                  <a16:creationId xmlns:a16="http://schemas.microsoft.com/office/drawing/2014/main" id="{D8F665BA-94D0-42F7-8885-B8959BD50097}"/>
                </a:ext>
              </a:extLst>
            </p:cNvPr>
            <p:cNvSpPr/>
            <p:nvPr/>
          </p:nvSpPr>
          <p:spPr>
            <a:xfrm>
              <a:off x="5659904" y="4684953"/>
              <a:ext cx="3671666" cy="488798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Realizar el entendimiento de las </a:t>
              </a:r>
              <a:r>
                <a:rPr lang="es-ES" altLang="en-US" sz="1400" dirty="0" err="1">
                  <a:solidFill>
                    <a:srgbClr val="575756"/>
                  </a:solidFill>
                  <a:latin typeface="Arial" panose="020B0604020202020204" pitchFamily="34" charset="0"/>
                  <a:cs typeface="Arial" panose="020B0604020202020204" pitchFamily="34" charset="0"/>
                  <a:sym typeface="+mn-ea"/>
                </a:rPr>
                <a:t>features</a:t>
              </a:r>
              <a:r>
                <a:rPr lang="es-ES" altLang="en-US" sz="1400" dirty="0">
                  <a:solidFill>
                    <a:srgbClr val="575756"/>
                  </a:solidFill>
                  <a:latin typeface="Arial" panose="020B0604020202020204" pitchFamily="34" charset="0"/>
                  <a:cs typeface="Arial" panose="020B0604020202020204" pitchFamily="34" charset="0"/>
                  <a:sym typeface="+mn-ea"/>
                </a:rPr>
                <a:t>, con las diferentes áreas del negocio, incluyendo a los PO de cada Equipo.</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Crear, mantener y gestionar el backlog del programa.</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Priorizar con base en el valor del negocio.</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Acompañar a los </a:t>
              </a:r>
              <a:r>
                <a:rPr lang="es-ES" altLang="en-US" sz="1400" dirty="0" err="1">
                  <a:solidFill>
                    <a:srgbClr val="575756"/>
                  </a:solidFill>
                  <a:latin typeface="Arial" panose="020B0604020202020204" pitchFamily="34" charset="0"/>
                  <a:cs typeface="Arial" panose="020B0604020202020204" pitchFamily="34" charset="0"/>
                  <a:sym typeface="+mn-ea"/>
                </a:rPr>
                <a:t>product</a:t>
              </a:r>
              <a:r>
                <a:rPr lang="es-ES" altLang="en-US" sz="1400" dirty="0">
                  <a:solidFill>
                    <a:srgbClr val="575756"/>
                  </a:solidFill>
                  <a:latin typeface="Arial" panose="020B0604020202020204" pitchFamily="34" charset="0"/>
                  <a:cs typeface="Arial" panose="020B0604020202020204" pitchFamily="34" charset="0"/>
                  <a:sym typeface="+mn-ea"/>
                </a:rPr>
                <a:t> </a:t>
              </a:r>
              <a:r>
                <a:rPr lang="es-ES" altLang="en-US" sz="1400" dirty="0" err="1">
                  <a:solidFill>
                    <a:srgbClr val="575756"/>
                  </a:solidFill>
                  <a:latin typeface="Arial" panose="020B0604020202020204" pitchFamily="34" charset="0"/>
                  <a:cs typeface="Arial" panose="020B0604020202020204" pitchFamily="34" charset="0"/>
                  <a:sym typeface="+mn-ea"/>
                </a:rPr>
                <a:t>owners</a:t>
              </a:r>
              <a:r>
                <a:rPr lang="es-ES" altLang="en-US" sz="1400" dirty="0">
                  <a:solidFill>
                    <a:srgbClr val="575756"/>
                  </a:solidFill>
                  <a:latin typeface="Arial" panose="020B0604020202020204" pitchFamily="34" charset="0"/>
                  <a:cs typeface="Arial" panose="020B0604020202020204" pitchFamily="34" charset="0"/>
                  <a:sym typeface="+mn-ea"/>
                </a:rPr>
                <a:t> en la implementación del producto, para aclarar dudas.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Escribir las </a:t>
              </a:r>
              <a:r>
                <a:rPr lang="es-ES" altLang="en-US" sz="1400" dirty="0" err="1">
                  <a:solidFill>
                    <a:srgbClr val="575756"/>
                  </a:solidFill>
                  <a:latin typeface="Arial" panose="020B0604020202020204" pitchFamily="34" charset="0"/>
                  <a:cs typeface="Arial" panose="020B0604020202020204" pitchFamily="34" charset="0"/>
                  <a:sym typeface="+mn-ea"/>
                </a:rPr>
                <a:t>Features</a:t>
              </a:r>
              <a:r>
                <a:rPr lang="es-ES" altLang="en-US" sz="1400" dirty="0">
                  <a:solidFill>
                    <a:srgbClr val="575756"/>
                  </a:solidFill>
                  <a:latin typeface="Arial" panose="020B0604020202020204" pitchFamily="34" charset="0"/>
                  <a:cs typeface="Arial" panose="020B0604020202020204" pitchFamily="34" charset="0"/>
                  <a:sym typeface="+mn-ea"/>
                </a:rPr>
                <a:t>, donde se especifique de  forma clara y completa,  las funcionalidades solicitadas  y la hipótesis que se quieren probar.</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Velar que los objetivos de los PI, se encuentren alineados con los objetivos de la organización.</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Guiar a los Business Owner es la asignación de valor de cada </a:t>
              </a:r>
              <a:r>
                <a:rPr lang="es-ES" altLang="en-US" sz="1400" dirty="0" err="1">
                  <a:solidFill>
                    <a:srgbClr val="575756"/>
                  </a:solidFill>
                  <a:latin typeface="Arial" panose="020B0604020202020204" pitchFamily="34" charset="0"/>
                  <a:cs typeface="Arial" panose="020B0604020202020204" pitchFamily="34" charset="0"/>
                  <a:sym typeface="+mn-ea"/>
                </a:rPr>
                <a:t>feature</a:t>
              </a:r>
              <a:r>
                <a:rPr lang="es-ES" altLang="en-US" sz="1400" dirty="0">
                  <a:solidFill>
                    <a:srgbClr val="575756"/>
                  </a:solidFill>
                  <a:latin typeface="Arial" panose="020B0604020202020204" pitchFamily="34" charset="0"/>
                  <a:cs typeface="Arial" panose="020B0604020202020204" pitchFamily="34" charset="0"/>
                  <a:sym typeface="+mn-ea"/>
                </a:rPr>
                <a:t>.</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Definir el alcance del MVP a nivel de programa.</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254354"/>
              <a:ext cx="3126736"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Responsabilidades</a:t>
              </a:r>
              <a:endParaRPr lang="es-CO" sz="2400" b="1" dirty="0">
                <a:latin typeface="Arial" panose="020B0604020202020204" pitchFamily="34" charset="0"/>
                <a:cs typeface="Arial" panose="020B0604020202020204" pitchFamily="34" charset="0"/>
              </a:endParaRPr>
            </a:p>
          </p:txBody>
        </p:sp>
      </p:grpSp>
      <p:sp>
        <p:nvSpPr>
          <p:cNvPr id="19" name="Rectángulo: esquinas redondeadas 18">
            <a:hlinkClick r:id="rId3" action="ppaction://hlinksldjump"/>
            <a:extLst>
              <a:ext uri="{FF2B5EF4-FFF2-40B4-BE49-F238E27FC236}">
                <a16:creationId xmlns:a16="http://schemas.microsoft.com/office/drawing/2014/main" id="{A57B92A2-A8B4-467C-B328-BA88BE2D6312}"/>
              </a:ext>
            </a:extLst>
          </p:cNvPr>
          <p:cNvSpPr/>
          <p:nvPr/>
        </p:nvSpPr>
        <p:spPr>
          <a:xfrm>
            <a:off x="10265178" y="267270"/>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2161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Arial" panose="020B0604020202020204" pitchFamily="34" charset="0"/>
                <a:cs typeface="Arial" panose="020B0604020202020204" pitchFamily="34" charset="0"/>
              </a:rPr>
              <a:t>5</a:t>
            </a:r>
            <a:r>
              <a:rPr lang="es-ES" sz="4000" b="1" dirty="0" smtClean="0">
                <a:solidFill>
                  <a:srgbClr val="AD198D"/>
                </a:solidFill>
                <a:latin typeface="Arial" panose="020B0604020202020204" pitchFamily="34" charset="0"/>
                <a:cs typeface="Arial" panose="020B0604020202020204" pitchFamily="34" charset="0"/>
              </a:rPr>
              <a:t>.3 </a:t>
            </a:r>
            <a:r>
              <a:rPr lang="es-ES" sz="4000" b="1" dirty="0">
                <a:solidFill>
                  <a:srgbClr val="AD198D"/>
                </a:solidFill>
                <a:latin typeface="Arial" panose="020B0604020202020204" pitchFamily="34" charset="0"/>
                <a:cs typeface="Arial" panose="020B0604020202020204" pitchFamily="34" charset="0"/>
              </a:rPr>
              <a:t>RTE</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077218"/>
          </a:xfrm>
          <a:prstGeom prst="rect">
            <a:avLst/>
          </a:prstGeom>
        </p:spPr>
        <p:txBody>
          <a:bodyPr wrap="square">
            <a:spAutoFit/>
          </a:bodyPr>
          <a:lstStyle/>
          <a:p>
            <a:pPr>
              <a:buNone/>
            </a:pPr>
            <a:r>
              <a:rPr lang="es-ES" altLang="en-US" sz="1600" dirty="0">
                <a:solidFill>
                  <a:srgbClr val="575756"/>
                </a:solidFill>
                <a:latin typeface="Arial" panose="020B0604020202020204" pitchFamily="34" charset="0"/>
                <a:cs typeface="Arial" panose="020B0604020202020204" pitchFamily="34" charset="0"/>
              </a:rPr>
              <a:t>Es el líder servicial a nivel de programa, que se encarga de acompañar y apoyar a los trenes durante la generación de incrementos de valor.</a:t>
            </a:r>
          </a:p>
        </p:txBody>
      </p:sp>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a los scrum master en gestionar impedimentos, que son escalados para ser resueltos a nivel de programa.</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el PI </a:t>
            </a:r>
            <a:r>
              <a:rPr lang="es-ES" altLang="en-US" sz="1100" dirty="0" err="1">
                <a:solidFill>
                  <a:srgbClr val="575756"/>
                </a:solidFill>
                <a:latin typeface="Arial" panose="020B0604020202020204" pitchFamily="34" charset="0"/>
                <a:cs typeface="Arial" panose="020B0604020202020204" pitchFamily="34" charset="0"/>
              </a:rPr>
              <a:t>planning</a:t>
            </a:r>
            <a:r>
              <a:rPr lang="es-ES" altLang="en-US" sz="1100" dirty="0">
                <a:solidFill>
                  <a:srgbClr val="575756"/>
                </a:solidFill>
                <a:latin typeface="Arial" panose="020B0604020202020204" pitchFamily="34" charset="0"/>
                <a:cs typeface="Arial" panose="020B0604020202020204" pitchFamily="34" charset="0"/>
              </a:rPr>
              <a:t>, siendo un canalizador de las necesidades los Business </a:t>
            </a:r>
            <a:r>
              <a:rPr lang="es-ES" altLang="en-US" sz="1100" dirty="0" err="1">
                <a:solidFill>
                  <a:srgbClr val="575756"/>
                </a:solidFill>
                <a:latin typeface="Arial" panose="020B0604020202020204" pitchFamily="34" charset="0"/>
                <a:cs typeface="Arial" panose="020B0604020202020204" pitchFamily="34" charset="0"/>
              </a:rPr>
              <a:t>Owners</a:t>
            </a:r>
            <a:r>
              <a:rPr lang="es-ES" altLang="en-US" sz="1100" dirty="0">
                <a:solidFill>
                  <a:srgbClr val="575756"/>
                </a:solidFill>
                <a:latin typeface="Arial" panose="020B0604020202020204" pitchFamily="34" charset="0"/>
                <a:cs typeface="Arial" panose="020B0604020202020204" pitchFamily="34" charset="0"/>
              </a:rPr>
              <a:t>, a través del uso de habilidades de negociación y comunicación.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Asistir y aportar en lo eventos donde se requiera su participación.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Mantener el Backlog de </a:t>
            </a:r>
            <a:r>
              <a:rPr lang="es-ES" altLang="en-US" sz="1100" dirty="0" err="1">
                <a:solidFill>
                  <a:srgbClr val="575756"/>
                </a:solidFill>
                <a:latin typeface="Arial" panose="020B0604020202020204" pitchFamily="34" charset="0"/>
                <a:cs typeface="Arial" panose="020B0604020202020204" pitchFamily="34" charset="0"/>
              </a:rPr>
              <a:t>Features</a:t>
            </a:r>
            <a:r>
              <a:rPr lang="es-ES" altLang="en-US" sz="1100" dirty="0">
                <a:solidFill>
                  <a:srgbClr val="575756"/>
                </a:solidFill>
                <a:latin typeface="Arial" panose="020B0604020202020204" pitchFamily="34" charset="0"/>
                <a:cs typeface="Arial" panose="020B0604020202020204" pitchFamily="34" charset="0"/>
              </a:rPr>
              <a:t>, siempre visible y actualizado.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Garantizar el buen uso de los marcos de trabajo y herramientas  ágiles y guiar a lo roles de programa a lograr los objetivos del proyecto o servicio basándose en las buenas practicas.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Liderar los trenes  ágiles.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eventos de programa como: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Scrum de Scrums,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Inception</a:t>
            </a:r>
            <a:r>
              <a:rPr lang="es-ES" altLang="en-US" sz="1200" dirty="0">
                <a:solidFill>
                  <a:srgbClr val="575756"/>
                </a:solidFill>
                <a:latin typeface="Arial" panose="020B0604020202020204" pitchFamily="34" charset="0"/>
                <a:cs typeface="Arial" panose="020B0604020202020204" pitchFamily="34" charset="0"/>
              </a:rPr>
              <a:t> de programa, Refinamiento de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System</a:t>
            </a:r>
            <a:r>
              <a:rPr lang="es-ES" altLang="en-US" sz="1200" dirty="0">
                <a:solidFill>
                  <a:srgbClr val="575756"/>
                </a:solidFill>
                <a:latin typeface="Arial" panose="020B0604020202020204" pitchFamily="34" charset="0"/>
                <a:cs typeface="Arial" panose="020B0604020202020204" pitchFamily="34" charset="0"/>
              </a:rPr>
              <a:t> Demo.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el </a:t>
            </a:r>
            <a:r>
              <a:rPr lang="es-ES" altLang="en-US" sz="1200" dirty="0" err="1">
                <a:solidFill>
                  <a:srgbClr val="575756"/>
                </a:solidFill>
                <a:latin typeface="Arial" panose="020B0604020202020204" pitchFamily="34" charset="0"/>
                <a:cs typeface="Arial" panose="020B0604020202020204" pitchFamily="34" charset="0"/>
              </a:rPr>
              <a:t>program</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Board</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Riesgo a nivel de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 los  roles de programa, en la adopción del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de trabajo.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el Plan de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Mapas de Riesgos.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Validar que los equipos, estén alineados con los objetivos del PI.</a:t>
            </a:r>
            <a:endParaRPr lang="es-CO" dirty="0">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Funciones</a:t>
            </a:r>
            <a:endParaRPr lang="es-CO" sz="2400" b="1" dirty="0">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2" y="4075693"/>
            <a:ext cx="3129255"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Responsabilidades</a:t>
            </a:r>
            <a:endParaRPr lang="es-CO" sz="2400" b="1"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69D34B19-1B64-4411-A0AC-59B6C9838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68" y="1825322"/>
            <a:ext cx="2728239" cy="2728239"/>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296171AC-16BF-4A0C-92F8-8A851F10EBCE}"/>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6074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smtClean="0">
                <a:solidFill>
                  <a:srgbClr val="AD198D"/>
                </a:solidFill>
                <a:latin typeface="Candara" panose="020E0502030303020204" pitchFamily="34" charset="0"/>
              </a:rPr>
              <a:t>5.4 </a:t>
            </a:r>
            <a:r>
              <a:rPr lang="es-ES" sz="4000" b="1" dirty="0" err="1" smtClean="0">
                <a:solidFill>
                  <a:srgbClr val="AD198D"/>
                </a:solidFill>
                <a:latin typeface="Candara" panose="020E0502030303020204" pitchFamily="34" charset="0"/>
              </a:rPr>
              <a:t>System</a:t>
            </a:r>
            <a:r>
              <a:rPr lang="es-ES" sz="4000" b="1" dirty="0" smtClean="0">
                <a:solidFill>
                  <a:srgbClr val="AD198D"/>
                </a:solidFill>
                <a:latin typeface="Candara" panose="020E0502030303020204" pitchFamily="34" charset="0"/>
              </a:rPr>
              <a:t> </a:t>
            </a:r>
            <a:r>
              <a:rPr lang="es-ES" sz="4000" b="1" dirty="0" err="1">
                <a:solidFill>
                  <a:srgbClr val="AD198D"/>
                </a:solidFill>
                <a:latin typeface="Candara" panose="020E0502030303020204" pitchFamily="34" charset="0"/>
              </a:rPr>
              <a:t>Architect</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323439"/>
          </a:xfrm>
          <a:prstGeom prst="rect">
            <a:avLst/>
          </a:prstGeom>
        </p:spPr>
        <p:txBody>
          <a:bodyPr wrap="square">
            <a:spAutoFit/>
          </a:bodyPr>
          <a:lstStyle/>
          <a:p>
            <a:pPr algn="just">
              <a:buNone/>
            </a:pPr>
            <a:r>
              <a:rPr lang="es-ES" altLang="en-US" sz="1600" dirty="0">
                <a:solidFill>
                  <a:srgbClr val="575756"/>
                </a:solidFill>
              </a:rPr>
              <a:t>Representa una persona o un equipo, que provee las definiciones técnicas y arquitectónicas de la solución  que será implementada por los equipos ágiles y/o trenes ágiles.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818521"/>
            <a:ext cx="5688930" cy="18390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 el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realizar un diseño a alto nivel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continua exploración y ayudar a gestionar los </a:t>
            </a:r>
            <a:r>
              <a:rPr lang="es-ES" altLang="en-US" sz="1200" dirty="0" err="1">
                <a:solidFill>
                  <a:srgbClr val="575756"/>
                </a:solidFill>
                <a:latin typeface="Arial" panose="020B0604020202020204" pitchFamily="34" charset="0"/>
                <a:cs typeface="Arial" panose="020B0604020202020204" pitchFamily="34" charset="0"/>
              </a:rPr>
              <a:t>Enabler</a:t>
            </a:r>
            <a:r>
              <a:rPr lang="es-ES" altLang="en-US" sz="1200" dirty="0">
                <a:solidFill>
                  <a:srgbClr val="575756"/>
                </a:solidFill>
                <a:latin typeface="Arial" panose="020B0604020202020204" pitchFamily="34" charset="0"/>
                <a:cs typeface="Arial" panose="020B0604020202020204" pitchFamily="34" charset="0"/>
              </a:rPr>
              <a:t>, para mejorar la arquitectura y calidad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Definir los estándares técnicos y de arquitectura para la construcción de productos.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Participar en la definición de requisitos no funcionales.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Proveer la arquitectura base de la solución.</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3850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nvGrpSpPr>
          <p:cNvPr id="8" name="Grupo 7">
            <a:extLst>
              <a:ext uri="{FF2B5EF4-FFF2-40B4-BE49-F238E27FC236}">
                <a16:creationId xmlns:a16="http://schemas.microsoft.com/office/drawing/2014/main" id="{B3A6C510-946F-4B90-8130-BE4B0C1883DC}"/>
              </a:ext>
            </a:extLst>
          </p:cNvPr>
          <p:cNvGrpSpPr/>
          <p:nvPr/>
        </p:nvGrpSpPr>
        <p:grpSpPr>
          <a:xfrm>
            <a:off x="5659903" y="3847093"/>
            <a:ext cx="5688930" cy="2571320"/>
            <a:chOff x="5659903" y="4075693"/>
            <a:chExt cx="5688930" cy="2571320"/>
          </a:xfrm>
        </p:grpSpPr>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Identificar dependencias externas.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Asignar un valor a cada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pic>
        <p:nvPicPr>
          <p:cNvPr id="7" name="Imagen 6">
            <a:extLst>
              <a:ext uri="{FF2B5EF4-FFF2-40B4-BE49-F238E27FC236}">
                <a16:creationId xmlns:a16="http://schemas.microsoft.com/office/drawing/2014/main" id="{FCC689D4-2F13-456F-9F8B-C6B027FFF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27" y="1417555"/>
            <a:ext cx="3102196" cy="3102196"/>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E3BFFC16-DD05-458E-A4FF-05B5B1ABFD6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333165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Arial" panose="020B0604020202020204" pitchFamily="34" charset="0"/>
                <a:cs typeface="Arial" panose="020B0604020202020204" pitchFamily="34" charset="0"/>
              </a:rPr>
              <a:t>5</a:t>
            </a:r>
            <a:r>
              <a:rPr lang="es-ES" sz="4000" b="1" dirty="0" smtClean="0">
                <a:solidFill>
                  <a:srgbClr val="AD198D"/>
                </a:solidFill>
                <a:latin typeface="Arial" panose="020B0604020202020204" pitchFamily="34" charset="0"/>
                <a:cs typeface="Arial" panose="020B0604020202020204" pitchFamily="34" charset="0"/>
              </a:rPr>
              <a:t>.5 </a:t>
            </a:r>
            <a:r>
              <a:rPr lang="es-ES" sz="4000" b="1" dirty="0">
                <a:solidFill>
                  <a:srgbClr val="AD198D"/>
                </a:solidFill>
                <a:latin typeface="Arial" panose="020B0604020202020204" pitchFamily="34" charset="0"/>
                <a:cs typeface="Arial" panose="020B0604020202020204" pitchFamily="34" charset="0"/>
              </a:rPr>
              <a:t>DEV </a:t>
            </a:r>
            <a:r>
              <a:rPr lang="es-ES" sz="4000" b="1" dirty="0" err="1">
                <a:solidFill>
                  <a:srgbClr val="AD198D"/>
                </a:solidFill>
                <a:latin typeface="Arial" panose="020B0604020202020204" pitchFamily="34" charset="0"/>
                <a:cs typeface="Arial" panose="020B0604020202020204" pitchFamily="34" charset="0"/>
              </a:rPr>
              <a:t>Team</a:t>
            </a:r>
            <a:endParaRPr lang="es-ES" sz="40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601109"/>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292364" y="1440946"/>
            <a:ext cx="5204185" cy="2271646"/>
            <a:chOff x="5708516" y="1270721"/>
            <a:chExt cx="5457306" cy="2187062"/>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17630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incremento de producto, con valor y calidad.</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Comunicar impedimentos y riesgos, identificados en la iteración al scrum Master.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el cumplimiento de las </a:t>
              </a:r>
              <a:r>
                <a:rPr lang="es-ES" altLang="en-US" sz="1200" dirty="0" err="1">
                  <a:solidFill>
                    <a:srgbClr val="575756"/>
                  </a:solidFill>
                  <a:latin typeface="Arial" panose="020B0604020202020204" pitchFamily="34" charset="0"/>
                  <a:cs typeface="Arial" panose="020B0604020202020204" pitchFamily="34" charset="0"/>
                </a:rPr>
                <a:t>Daily</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Actualizar en los tableros Kanban el estado de sus tareas.</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Funciones</a:t>
              </a:r>
              <a:endParaRPr lang="es-CO" sz="2400" b="1" dirty="0">
                <a:latin typeface="Arial" panose="020B0604020202020204" pitchFamily="34" charset="0"/>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5292365" y="3981470"/>
            <a:ext cx="5204184" cy="2189300"/>
            <a:chOff x="5659903" y="4525636"/>
            <a:chExt cx="3722815" cy="202115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9"/>
              <a:ext cx="3722815" cy="162471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Trabajar de manera colaborativa y en equipo.</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auto organizados y gestionar sus propias tareas.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Comunicarse de manera asertiva y no violenta con sus compañeros.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Contribuir a la mejora continua desde su perspectiva y conocimientos.</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Responsabilidades</a:t>
              </a:r>
              <a:endParaRPr lang="es-CO" sz="2400" b="1" dirty="0">
                <a:latin typeface="Arial" panose="020B0604020202020204" pitchFamily="34" charset="0"/>
                <a:cs typeface="Arial" panose="020B0604020202020204" pitchFamily="34" charset="0"/>
              </a:endParaRPr>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91A2702A-D9AD-430F-A698-E349B4E60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49" y="1491894"/>
            <a:ext cx="2903637" cy="2903637"/>
          </a:xfrm>
          <a:prstGeom prst="rect">
            <a:avLst/>
          </a:prstGeom>
        </p:spPr>
      </p:pic>
    </p:spTree>
    <p:extLst>
      <p:ext uri="{BB962C8B-B14F-4D97-AF65-F5344CB8AC3E}">
        <p14:creationId xmlns:p14="http://schemas.microsoft.com/office/powerpoint/2010/main" val="485709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C82505A-C741-4787-816A-AD4CE9F18845}"/>
              </a:ext>
            </a:extLst>
          </p:cNvPr>
          <p:cNvSpPr>
            <a:spLocks noGrp="1"/>
          </p:cNvSpPr>
          <p:nvPr>
            <p:ph type="title"/>
          </p:nvPr>
        </p:nvSpPr>
        <p:spPr>
          <a:xfrm>
            <a:off x="342083" y="345374"/>
            <a:ext cx="10515600" cy="560997"/>
          </a:xfrm>
        </p:spPr>
        <p:txBody>
          <a:bodyPr>
            <a:normAutofit/>
          </a:bodyPr>
          <a:lstStyle/>
          <a:p>
            <a:r>
              <a:rPr lang="es-ES" b="1" dirty="0">
                <a:solidFill>
                  <a:srgbClr val="AD198D"/>
                </a:solidFill>
                <a:latin typeface="Arial" panose="020B0604020202020204" pitchFamily="34" charset="0"/>
                <a:cs typeface="Arial" panose="020B0604020202020204" pitchFamily="34" charset="0"/>
              </a:rPr>
              <a:t>Índice</a:t>
            </a: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D8711CCA-9202-4152-835A-EBF1A3278DB1}"/>
              </a:ext>
            </a:extLst>
          </p:cNvPr>
          <p:cNvSpPr txBox="1"/>
          <p:nvPr/>
        </p:nvSpPr>
        <p:spPr>
          <a:xfrm>
            <a:off x="975377" y="906371"/>
            <a:ext cx="4494695" cy="5724644"/>
          </a:xfrm>
          <a:prstGeom prst="rect">
            <a:avLst/>
          </a:prstGeom>
          <a:noFill/>
        </p:spPr>
        <p:txBody>
          <a:bodyPr wrap="square" rtlCol="0">
            <a:spAutoFit/>
          </a:bodyPr>
          <a:lstStyle/>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Introducción</a:t>
            </a: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Valores </a:t>
            </a:r>
            <a:r>
              <a:rPr lang="es-ES" sz="1400" b="1" dirty="0" err="1">
                <a:solidFill>
                  <a:schemeClr val="accent1">
                    <a:lumMod val="75000"/>
                  </a:schemeClr>
                </a:solidFill>
                <a:latin typeface="Arial" panose="020B0604020202020204" pitchFamily="34" charset="0"/>
                <a:cs typeface="Arial" panose="020B0604020202020204" pitchFamily="34" charset="0"/>
              </a:rPr>
              <a:t>Safe</a:t>
            </a:r>
            <a:endParaRPr lang="es-ES" sz="1400" b="1"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Principios Safe</a:t>
            </a:r>
            <a:r>
              <a:rPr lang="es-ES" sz="1400" b="1" dirty="0" smtClean="0">
                <a:solidFill>
                  <a:schemeClr val="accent1">
                    <a:lumMod val="75000"/>
                  </a:schemeClr>
                </a:solidFill>
                <a:latin typeface="Arial" panose="020B0604020202020204" pitchFamily="34" charset="0"/>
                <a:cs typeface="Arial" panose="020B0604020202020204" pitchFamily="34" charset="0"/>
              </a:rPr>
              <a:t>.</a:t>
            </a:r>
          </a:p>
          <a:p>
            <a:pPr marL="800100" lvl="1" indent="-342900">
              <a:buFont typeface="+mj-lt"/>
              <a:buAutoNum type="arabicPeriod"/>
            </a:pPr>
            <a:r>
              <a:rPr lang="es-ES" sz="1400" b="1" dirty="0" smtClean="0">
                <a:solidFill>
                  <a:schemeClr val="accent1">
                    <a:lumMod val="75000"/>
                  </a:schemeClr>
                </a:solidFill>
                <a:latin typeface="Arial" panose="020B0604020202020204" pitchFamily="34" charset="0"/>
                <a:cs typeface="Arial" panose="020B0604020202020204" pitchFamily="34" charset="0"/>
              </a:rPr>
              <a:t>Marco Safe </a:t>
            </a:r>
            <a:r>
              <a:rPr lang="es-ES" sz="1400" b="1" dirty="0" err="1" smtClean="0">
                <a:solidFill>
                  <a:schemeClr val="accent1">
                    <a:lumMod val="75000"/>
                  </a:schemeClr>
                </a:solidFill>
                <a:latin typeface="Arial" panose="020B0604020202020204" pitchFamily="34" charset="0"/>
                <a:cs typeface="Arial" panose="020B0604020202020204" pitchFamily="34" charset="0"/>
              </a:rPr>
              <a:t>Experian</a:t>
            </a:r>
            <a:endParaRPr lang="es-ES" sz="1400" b="1"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Roles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Business </a:t>
            </a:r>
            <a:r>
              <a:rPr lang="es-ES" sz="1400" dirty="0" err="1">
                <a:solidFill>
                  <a:schemeClr val="accent1">
                    <a:lumMod val="75000"/>
                  </a:schemeClr>
                </a:solidFill>
                <a:latin typeface="Arial" panose="020B0604020202020204" pitchFamily="34" charset="0"/>
                <a:cs typeface="Arial" panose="020B0604020202020204" pitchFamily="34" charset="0"/>
              </a:rPr>
              <a:t>Owner</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Product</a:t>
            </a:r>
            <a:r>
              <a:rPr lang="es-ES" sz="1400" dirty="0">
                <a:solidFill>
                  <a:schemeClr val="accent1">
                    <a:lumMod val="75000"/>
                  </a:schemeClr>
                </a:solidFill>
                <a:latin typeface="Arial" panose="020B0604020202020204" pitchFamily="34" charset="0"/>
                <a:cs typeface="Arial" panose="020B0604020202020204" pitchFamily="34" charset="0"/>
              </a:rPr>
              <a:t> Management</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RTE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System</a:t>
            </a:r>
            <a:r>
              <a:rPr lang="es-ES" sz="1400" dirty="0">
                <a:solidFill>
                  <a:schemeClr val="accent1">
                    <a:lumMod val="75000"/>
                  </a:schemeClr>
                </a:solidFill>
                <a:latin typeface="Arial" panose="020B0604020202020204" pitchFamily="34" charset="0"/>
                <a:cs typeface="Arial" panose="020B0604020202020204" pitchFamily="34" charset="0"/>
              </a:rPr>
              <a:t> </a:t>
            </a:r>
            <a:r>
              <a:rPr lang="es-ES" sz="1400" dirty="0" err="1">
                <a:solidFill>
                  <a:schemeClr val="accent1">
                    <a:lumMod val="75000"/>
                  </a:schemeClr>
                </a:solidFill>
                <a:latin typeface="Arial" panose="020B0604020202020204" pitchFamily="34" charset="0"/>
                <a:cs typeface="Arial" panose="020B0604020202020204" pitchFamily="34" charset="0"/>
              </a:rPr>
              <a:t>Architect</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Dev </a:t>
            </a:r>
            <a:r>
              <a:rPr lang="es-ES" sz="1400" dirty="0" err="1">
                <a:solidFill>
                  <a:schemeClr val="accent1">
                    <a:lumMod val="75000"/>
                  </a:schemeClr>
                </a:solidFill>
                <a:latin typeface="Arial" panose="020B0604020202020204" pitchFamily="34" charset="0"/>
                <a:cs typeface="Arial" panose="020B0604020202020204" pitchFamily="34" charset="0"/>
              </a:rPr>
              <a:t>Team</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Scrum Master</a:t>
            </a:r>
            <a:endParaRPr lang="es-CO"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Product</a:t>
            </a:r>
            <a:r>
              <a:rPr lang="es-ES" sz="1400" dirty="0">
                <a:solidFill>
                  <a:schemeClr val="accent1">
                    <a:lumMod val="75000"/>
                  </a:schemeClr>
                </a:solidFill>
                <a:latin typeface="Arial" panose="020B0604020202020204" pitchFamily="34" charset="0"/>
                <a:cs typeface="Arial" panose="020B0604020202020204" pitchFamily="34" charset="0"/>
              </a:rPr>
              <a:t> </a:t>
            </a:r>
            <a:r>
              <a:rPr lang="es-ES" sz="1400" dirty="0" err="1">
                <a:solidFill>
                  <a:schemeClr val="accent1">
                    <a:lumMod val="75000"/>
                  </a:schemeClr>
                </a:solidFill>
                <a:latin typeface="Arial" panose="020B0604020202020204" pitchFamily="34" charset="0"/>
                <a:cs typeface="Arial" panose="020B0604020202020204" pitchFamily="34" charset="0"/>
              </a:rPr>
              <a:t>Owner</a:t>
            </a:r>
            <a:endParaRPr lang="es-CO" sz="1400"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Artefactos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Definition of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Ready</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Definition of Done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Enabler</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Backlog Program</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Historias de Usuario</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Team</a:t>
            </a:r>
            <a:r>
              <a:rPr lang="es-ES" sz="1400" dirty="0">
                <a:solidFill>
                  <a:schemeClr val="accent1">
                    <a:lumMod val="75000"/>
                  </a:schemeClr>
                </a:solidFill>
                <a:latin typeface="Arial" panose="020B0604020202020204" pitchFamily="34" charset="0"/>
                <a:cs typeface="Arial" panose="020B0604020202020204" pitchFamily="34" charset="0"/>
                <a:sym typeface="+mn-ea"/>
              </a:rPr>
              <a:t> Backlog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Program Board</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Feature</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Objetivos PI</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Mapa de Riesgos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Plan PI</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Mínimo Producto Viable</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endParaRPr lang="es-ES" sz="1600" b="1" dirty="0">
              <a:solidFill>
                <a:srgbClr val="AD198D"/>
              </a:solidFill>
              <a:latin typeface="Candara" panose="020E0502030303020204" pitchFamily="34" charset="0"/>
              <a:sym typeface="+mn-ea"/>
            </a:endParaRPr>
          </a:p>
        </p:txBody>
      </p:sp>
      <p:sp>
        <p:nvSpPr>
          <p:cNvPr id="2" name="CuadroTexto 1">
            <a:extLst>
              <a:ext uri="{FF2B5EF4-FFF2-40B4-BE49-F238E27FC236}">
                <a16:creationId xmlns:a16="http://schemas.microsoft.com/office/drawing/2014/main" id="{80F3519B-3AA2-4FA2-B3BA-87EBAE6DC48A}"/>
              </a:ext>
            </a:extLst>
          </p:cNvPr>
          <p:cNvSpPr txBox="1"/>
          <p:nvPr/>
        </p:nvSpPr>
        <p:spPr>
          <a:xfrm>
            <a:off x="6096000" y="914671"/>
            <a:ext cx="3189976" cy="3447098"/>
          </a:xfrm>
          <a:prstGeom prst="rect">
            <a:avLst/>
          </a:prstGeom>
          <a:noFill/>
        </p:spPr>
        <p:txBody>
          <a:bodyPr wrap="none" lIns="0" tIns="0" rIns="0" bIns="0" numCol="1" spcCol="151200" rtlCol="0">
            <a:spAutoFit/>
          </a:bodyPr>
          <a:lstStyle/>
          <a:p>
            <a:pPr lvl="1"/>
            <a:r>
              <a:rPr lang="es-ES" sz="1600" b="1" dirty="0">
                <a:solidFill>
                  <a:schemeClr val="accent1">
                    <a:lumMod val="75000"/>
                  </a:schemeClr>
                </a:solidFill>
                <a:latin typeface="Arial" panose="020B0604020202020204" pitchFamily="34" charset="0"/>
                <a:cs typeface="Arial" panose="020B0604020202020204" pitchFamily="34" charset="0"/>
              </a:rPr>
              <a:t>7</a:t>
            </a:r>
            <a:r>
              <a:rPr lang="es-ES" sz="1600" b="1" dirty="0" smtClean="0">
                <a:solidFill>
                  <a:schemeClr val="accent1">
                    <a:lumMod val="75000"/>
                  </a:schemeClr>
                </a:solidFill>
                <a:latin typeface="Arial" panose="020B0604020202020204" pitchFamily="34" charset="0"/>
                <a:cs typeface="Arial" panose="020B0604020202020204" pitchFamily="34" charset="0"/>
              </a:rPr>
              <a:t>.</a:t>
            </a:r>
            <a:r>
              <a:rPr lang="es-ES" sz="1600" b="1" dirty="0">
                <a:solidFill>
                  <a:schemeClr val="accent1">
                    <a:lumMod val="75000"/>
                  </a:schemeClr>
                </a:solidFill>
                <a:latin typeface="Arial" panose="020B0604020202020204" pitchFamily="34" charset="0"/>
                <a:cs typeface="Arial" panose="020B0604020202020204" pitchFamily="34" charset="0"/>
              </a:rPr>
              <a:t>	</a:t>
            </a:r>
            <a:r>
              <a:rPr lang="es-ES" sz="1400" b="1" dirty="0">
                <a:solidFill>
                  <a:schemeClr val="accent1">
                    <a:lumMod val="75000"/>
                  </a:schemeClr>
                </a:solidFill>
                <a:latin typeface="Arial" panose="020B0604020202020204" pitchFamily="34" charset="0"/>
                <a:cs typeface="Arial" panose="020B0604020202020204" pitchFamily="34" charset="0"/>
              </a:rPr>
              <a:t>Ceremonias.</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Inception</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PI Planning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Refinamiento</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Planning</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Review</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Restrospective</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Dalily</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Innovation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and Planning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Program Incremente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System</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smtClean="0">
                <a:solidFill>
                  <a:schemeClr val="accent1">
                    <a:lumMod val="75000"/>
                  </a:schemeClr>
                </a:solidFill>
                <a:latin typeface="Arial" panose="020B0604020202020204" pitchFamily="34" charset="0"/>
                <a:cs typeface="Arial" panose="020B0604020202020204" pitchFamily="34" charset="0"/>
                <a:sym typeface="+mn-ea"/>
              </a:rPr>
              <a:t>Demos</a:t>
            </a:r>
          </a:p>
          <a:p>
            <a:pPr marL="1257300" lvl="2" indent="-342900">
              <a:buFont typeface="+mj-lt"/>
              <a:buAutoNum type="arabicPeriod"/>
            </a:pPr>
            <a:r>
              <a:rPr lang="es-ES" sz="1400" dirty="0" err="1" smtClean="0">
                <a:solidFill>
                  <a:schemeClr val="accent1">
                    <a:lumMod val="75000"/>
                  </a:schemeClr>
                </a:solidFill>
                <a:latin typeface="Arial" panose="020B0604020202020204" pitchFamily="34" charset="0"/>
                <a:cs typeface="Arial" panose="020B0604020202020204" pitchFamily="34" charset="0"/>
                <a:sym typeface="+mn-ea"/>
              </a:rPr>
              <a:t>Inspect</a:t>
            </a:r>
            <a:r>
              <a:rPr lang="es-ES" sz="1400" dirty="0" smtClean="0">
                <a:solidFill>
                  <a:schemeClr val="accent1">
                    <a:lumMod val="75000"/>
                  </a:schemeClr>
                </a:solidFill>
                <a:latin typeface="Arial" panose="020B0604020202020204" pitchFamily="34" charset="0"/>
                <a:cs typeface="Arial" panose="020B0604020202020204" pitchFamily="34" charset="0"/>
                <a:sym typeface="+mn-ea"/>
              </a:rPr>
              <a:t> </a:t>
            </a:r>
            <a:r>
              <a:rPr lang="es-ES" sz="1400" dirty="0">
                <a:solidFill>
                  <a:schemeClr val="accent1">
                    <a:lumMod val="75000"/>
                  </a:schemeClr>
                </a:solidFill>
                <a:latin typeface="Arial" panose="020B0604020202020204" pitchFamily="34" charset="0"/>
                <a:cs typeface="Arial" panose="020B0604020202020204" pitchFamily="34" charset="0"/>
                <a:sym typeface="+mn-ea"/>
              </a:rPr>
              <a:t>and </a:t>
            </a:r>
            <a:r>
              <a:rPr lang="es-ES" sz="1400" dirty="0" err="1">
                <a:solidFill>
                  <a:schemeClr val="accent1">
                    <a:lumMod val="75000"/>
                  </a:schemeClr>
                </a:solidFill>
                <a:latin typeface="Arial" panose="020B0604020202020204" pitchFamily="34" charset="0"/>
                <a:cs typeface="Arial" panose="020B0604020202020204" pitchFamily="34" charset="0"/>
                <a:sym typeface="+mn-ea"/>
              </a:rPr>
              <a:t>adapt</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smtClean="0">
                <a:solidFill>
                  <a:schemeClr val="accent1">
                    <a:lumMod val="75000"/>
                  </a:schemeClr>
                </a:solidFill>
                <a:latin typeface="Arial" panose="020B0604020202020204" pitchFamily="34" charset="0"/>
                <a:cs typeface="Arial" panose="020B0604020202020204" pitchFamily="34" charset="0"/>
                <a:sym typeface="+mn-ea"/>
              </a:rPr>
              <a:t>Scrum </a:t>
            </a:r>
            <a:r>
              <a:rPr lang="es-ES" sz="1400" dirty="0">
                <a:solidFill>
                  <a:schemeClr val="accent1">
                    <a:lumMod val="75000"/>
                  </a:schemeClr>
                </a:solidFill>
                <a:latin typeface="Arial" panose="020B0604020202020204" pitchFamily="34" charset="0"/>
                <a:cs typeface="Arial" panose="020B0604020202020204" pitchFamily="34" charset="0"/>
                <a:sym typeface="+mn-ea"/>
              </a:rPr>
              <a:t>of Scrums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PO </a:t>
            </a:r>
            <a:r>
              <a:rPr lang="es-ES" sz="1400" dirty="0" err="1">
                <a:solidFill>
                  <a:schemeClr val="accent1">
                    <a:lumMod val="75000"/>
                  </a:schemeClr>
                </a:solidFill>
                <a:latin typeface="Arial" panose="020B0604020202020204" pitchFamily="34" charset="0"/>
                <a:cs typeface="Arial" panose="020B0604020202020204" pitchFamily="34" charset="0"/>
                <a:sym typeface="+mn-ea"/>
              </a:rPr>
              <a:t>Sync</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endParaRPr lang="es-CO" sz="1200" dirty="0"/>
          </a:p>
        </p:txBody>
      </p:sp>
    </p:spTree>
    <p:extLst>
      <p:ext uri="{BB962C8B-B14F-4D97-AF65-F5344CB8AC3E}">
        <p14:creationId xmlns:p14="http://schemas.microsoft.com/office/powerpoint/2010/main" val="21529909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Arial" panose="020B0604020202020204" pitchFamily="34" charset="0"/>
                <a:cs typeface="Arial" panose="020B0604020202020204" pitchFamily="34" charset="0"/>
              </a:rPr>
              <a:t>5</a:t>
            </a:r>
            <a:r>
              <a:rPr lang="es-ES" sz="4000" b="1" dirty="0" smtClean="0">
                <a:solidFill>
                  <a:srgbClr val="AD198D"/>
                </a:solidFill>
                <a:latin typeface="Arial" panose="020B0604020202020204" pitchFamily="34" charset="0"/>
                <a:cs typeface="Arial" panose="020B0604020202020204" pitchFamily="34" charset="0"/>
              </a:rPr>
              <a:t>.6 </a:t>
            </a:r>
            <a:r>
              <a:rPr lang="es-ES" sz="4000" b="1" dirty="0">
                <a:solidFill>
                  <a:srgbClr val="AD198D"/>
                </a:solidFill>
                <a:latin typeface="Arial" panose="020B0604020202020204" pitchFamily="34" charset="0"/>
                <a:cs typeface="Arial" panose="020B0604020202020204" pitchFamily="34" charset="0"/>
              </a:rPr>
              <a:t>Scrum Master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323439"/>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líder servicial del equipo ágil, es la persona encargada de guiar la adopción del </a:t>
            </a:r>
            <a:r>
              <a:rPr lang="es-ES" altLang="en-US" sz="1600" dirty="0" err="1">
                <a:solidFill>
                  <a:srgbClr val="575756"/>
                </a:solidFill>
                <a:latin typeface="Arial" panose="020B0604020202020204" pitchFamily="34" charset="0"/>
                <a:cs typeface="Arial" panose="020B0604020202020204" pitchFamily="34" charset="0"/>
              </a:rPr>
              <a:t>framework</a:t>
            </a:r>
            <a:r>
              <a:rPr lang="es-ES" altLang="en-US" sz="1600" dirty="0">
                <a:solidFill>
                  <a:srgbClr val="575756"/>
                </a:solidFill>
                <a:latin typeface="Arial" panose="020B0604020202020204" pitchFamily="34" charset="0"/>
                <a:cs typeface="Arial" panose="020B0604020202020204" pitchFamily="34" charset="0"/>
              </a:rPr>
              <a:t> de trabajo ágil, también apoya al equipo para solucionar o escalar impedimentos.</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492530" y="1816800"/>
            <a:ext cx="3223127" cy="4526849"/>
            <a:chOff x="5708514" y="1270721"/>
            <a:chExt cx="5457308"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4"/>
              <a:ext cx="5457306"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las ceremonias durante la iteración.</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Enseñar 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ágil al equipo.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impedimentos.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Escalar Impedimentos que no estén a su alcance.</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Proteger al equipo de personas y situaciones externas que puedan afectar la productividad del mismo.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PO, para que gestione un buen Backlog.</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que el equipo cuente las herramientas necesarias para el desarrollo de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4" y="1270721"/>
              <a:ext cx="3186852"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Funciones</a:t>
              </a:r>
              <a:endParaRPr lang="es-CO" sz="2400" b="1" dirty="0">
                <a:latin typeface="Arial" panose="020B0604020202020204" pitchFamily="34" charset="0"/>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91847" y="1911114"/>
            <a:ext cx="3722815" cy="2338956"/>
            <a:chOff x="5659903" y="4525636"/>
            <a:chExt cx="3722815" cy="2239374"/>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18429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Garantizar el buen uso de los marcos de trabajo y herramientas  ágiles y guiar al equipo Scrum a lograr los objetivos del proyecto o servicio basándose en las buenas practicas.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un agente de cambio, comprometido a generar cultura ágil.</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3069705"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Responsabilidades</a:t>
              </a:r>
              <a:endParaRPr lang="es-CO" sz="2400" b="1" dirty="0">
                <a:latin typeface="Arial" panose="020B0604020202020204" pitchFamily="34" charset="0"/>
                <a:cs typeface="Arial" panose="020B0604020202020204" pitchFamily="34" charset="0"/>
              </a:endParaRPr>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82C83780-CDC4-48A7-9023-481285AA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744" y="2009314"/>
            <a:ext cx="2556616" cy="2556616"/>
          </a:xfrm>
          <a:prstGeom prst="rect">
            <a:avLst/>
          </a:prstGeom>
        </p:spPr>
      </p:pic>
    </p:spTree>
    <p:extLst>
      <p:ext uri="{BB962C8B-B14F-4D97-AF65-F5344CB8AC3E}">
        <p14:creationId xmlns:p14="http://schemas.microsoft.com/office/powerpoint/2010/main" val="29494472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Arial" panose="020B0604020202020204" pitchFamily="34" charset="0"/>
                <a:cs typeface="Arial" panose="020B0604020202020204" pitchFamily="34" charset="0"/>
              </a:rPr>
              <a:t>5</a:t>
            </a:r>
            <a:r>
              <a:rPr lang="es-ES" sz="4000" b="1" dirty="0" smtClean="0">
                <a:solidFill>
                  <a:srgbClr val="AD198D"/>
                </a:solidFill>
                <a:latin typeface="Arial" panose="020B0604020202020204" pitchFamily="34" charset="0"/>
                <a:cs typeface="Arial" panose="020B0604020202020204" pitchFamily="34" charset="0"/>
              </a:rPr>
              <a:t>.7 </a:t>
            </a:r>
            <a:r>
              <a:rPr lang="es-ES" sz="4000" b="1" dirty="0">
                <a:solidFill>
                  <a:srgbClr val="AD198D"/>
                </a:solidFill>
                <a:latin typeface="Arial" panose="020B0604020202020204" pitchFamily="34" charset="0"/>
                <a:cs typeface="Arial" panose="020B0604020202020204" pitchFamily="34" charset="0"/>
              </a:rPr>
              <a:t>Product Owner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077218"/>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dueño del producto a nivel equipo, la persona encargada de transmitir la necesidad y la visión del negocio al equipo.</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74315" y="1624595"/>
            <a:ext cx="3298419" cy="4526849"/>
            <a:chOff x="5708514" y="1270721"/>
            <a:chExt cx="5584790"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694694"/>
              <a:ext cx="5584790"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el entendimiento del producto al equipo de una manera clara y especifica.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Crear, mantener y gestionar el backlog del equipo. priorizar con base en el valor del negocio.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en la implementación del producto, para aclarar dudas.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Escribir las HU, donde se especifique de  forma clara y completa,  las funcionalidades solicitadas.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equipo.</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4" y="1270721"/>
              <a:ext cx="3187025"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Funciones</a:t>
              </a:r>
              <a:endParaRPr lang="es-CO" sz="2400" b="1" dirty="0">
                <a:latin typeface="Arial" panose="020B0604020202020204" pitchFamily="34" charset="0"/>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36562" y="1624595"/>
            <a:ext cx="3722815" cy="4542051"/>
            <a:chOff x="5659903" y="4485892"/>
            <a:chExt cx="3722815" cy="4348672"/>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39124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durante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 para asegurar que el entendimiento de su necesidad y de la solución es claro.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al equipo, para tener un foco  en común de acuerdo a la priorización del backlog.</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Apoyar al Scrum Master en la gestión de impedimentos, en casos que se requiera.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Conocer estado real del avance del proyecto.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Asistir a los eventos y/o ceremonias, en los cuales se requiera su participación.</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Mantener el Backlog, siempre visible y actualizado para el equipo.</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485892"/>
              <a:ext cx="3124990"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Responsabilidades</a:t>
              </a:r>
              <a:endParaRPr lang="es-CO" sz="2400" b="1" dirty="0">
                <a:latin typeface="Arial" panose="020B0604020202020204" pitchFamily="34" charset="0"/>
                <a:cs typeface="Arial" panose="020B0604020202020204" pitchFamily="34" charset="0"/>
              </a:endParaRPr>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pic>
        <p:nvPicPr>
          <p:cNvPr id="7" name="Imagen 6">
            <a:extLst>
              <a:ext uri="{FF2B5EF4-FFF2-40B4-BE49-F238E27FC236}">
                <a16:creationId xmlns:a16="http://schemas.microsoft.com/office/drawing/2014/main" id="{FE02F52C-4745-4E2E-B86C-4A33C854F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519" y="1395075"/>
            <a:ext cx="3223126" cy="3223126"/>
          </a:xfrm>
          <a:prstGeom prst="rect">
            <a:avLst/>
          </a:prstGeom>
        </p:spPr>
      </p:pic>
      <p:sp>
        <p:nvSpPr>
          <p:cNvPr id="2" name="CuadroTexto 1"/>
          <p:cNvSpPr txBox="1"/>
          <p:nvPr/>
        </p:nvSpPr>
        <p:spPr>
          <a:xfrm>
            <a:off x="6408286" y="6411233"/>
            <a:ext cx="5560801" cy="369332"/>
          </a:xfrm>
          <a:prstGeom prst="rect">
            <a:avLst/>
          </a:prstGeom>
          <a:noFill/>
        </p:spPr>
        <p:txBody>
          <a:bodyPr wrap="square" rtlCol="0">
            <a:spAutoFit/>
          </a:bodyPr>
          <a:lstStyle/>
          <a:p>
            <a:r>
              <a:rPr lang="es-CO" dirty="0" smtClean="0">
                <a:solidFill>
                  <a:srgbClr val="575756"/>
                </a:solidFill>
                <a:latin typeface="Arial" panose="020B0604020202020204" pitchFamily="34" charset="0"/>
                <a:cs typeface="Arial" panose="020B0604020202020204" pitchFamily="34" charset="0"/>
              </a:rPr>
              <a:t>* Para ver mas detalle ver guía de Producto Owner</a:t>
            </a:r>
            <a:endParaRPr lang="es-CO"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362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9311C33C-BF78-4C19-A7E3-1A55291B1C7B}"/>
              </a:ext>
            </a:extLst>
          </p:cNvPr>
          <p:cNvSpPr>
            <a:spLocks noGrp="1"/>
          </p:cNvSpPr>
          <p:nvPr>
            <p:ph type="title"/>
          </p:nvPr>
        </p:nvSpPr>
        <p:spPr>
          <a:xfrm>
            <a:off x="787400" y="2332037"/>
            <a:ext cx="10515600" cy="1325563"/>
          </a:xfrm>
        </p:spPr>
        <p:txBody>
          <a:bodyPr>
            <a:normAutofit/>
          </a:bodyPr>
          <a:lstStyle/>
          <a:p>
            <a:r>
              <a:rPr lang="es-ES" sz="7200" b="1" dirty="0">
                <a:solidFill>
                  <a:srgbClr val="AD198D"/>
                </a:solidFill>
                <a:latin typeface="Arial" panose="020B0604020202020204" pitchFamily="34" charset="0"/>
                <a:cs typeface="Arial" panose="020B0604020202020204" pitchFamily="34" charset="0"/>
              </a:rPr>
              <a:t>6</a:t>
            </a:r>
            <a:r>
              <a:rPr lang="es-ES" sz="7200" b="1" dirty="0" smtClean="0">
                <a:solidFill>
                  <a:srgbClr val="AD198D"/>
                </a:solidFill>
                <a:latin typeface="Arial" panose="020B0604020202020204" pitchFamily="34" charset="0"/>
                <a:cs typeface="Arial" panose="020B0604020202020204" pitchFamily="34" charset="0"/>
              </a:rPr>
              <a:t>. </a:t>
            </a:r>
            <a:r>
              <a:rPr lang="es-ES" sz="7200" b="1" dirty="0">
                <a:solidFill>
                  <a:srgbClr val="AD198D"/>
                </a:solidFill>
                <a:latin typeface="Arial" panose="020B0604020202020204" pitchFamily="34" charset="0"/>
                <a:cs typeface="Arial" panose="020B0604020202020204" pitchFamily="34" charset="0"/>
              </a:rPr>
              <a:t>Artefactos</a:t>
            </a:r>
          </a:p>
        </p:txBody>
      </p:sp>
      <p:cxnSp>
        <p:nvCxnSpPr>
          <p:cNvPr id="5" name="Conector recto 4">
            <a:extLst>
              <a:ext uri="{FF2B5EF4-FFF2-40B4-BE49-F238E27FC236}">
                <a16:creationId xmlns:a16="http://schemas.microsoft.com/office/drawing/2014/main" id="{61726ACF-EE15-489A-87BF-2D4C07EA1371}"/>
              </a:ext>
            </a:extLst>
          </p:cNvPr>
          <p:cNvCxnSpPr>
            <a:cxnSpLocks/>
          </p:cNvCxnSpPr>
          <p:nvPr/>
        </p:nvCxnSpPr>
        <p:spPr>
          <a:xfrm>
            <a:off x="787400" y="3429000"/>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519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 </a:t>
            </a:r>
            <a:r>
              <a:rPr lang="es-ES" b="1" dirty="0">
                <a:solidFill>
                  <a:srgbClr val="AD198D"/>
                </a:solidFill>
                <a:latin typeface="Arial" panose="020B0604020202020204" pitchFamily="34" charset="0"/>
                <a:cs typeface="Arial" panose="020B0604020202020204" pitchFamily="34" charset="0"/>
                <a:sym typeface="+mn-ea"/>
              </a:rPr>
              <a:t>Definition of </a:t>
            </a:r>
            <a:r>
              <a:rPr lang="es-ES" b="1" dirty="0" err="1">
                <a:solidFill>
                  <a:srgbClr val="AD198D"/>
                </a:solidFill>
                <a:latin typeface="Arial" panose="020B0604020202020204" pitchFamily="34" charset="0"/>
                <a:cs typeface="Arial" panose="020B0604020202020204" pitchFamily="34" charset="0"/>
                <a:sym typeface="+mn-ea"/>
              </a:rPr>
              <a:t>Ready</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Tabla 2">
            <a:extLst>
              <a:ext uri="{FF2B5EF4-FFF2-40B4-BE49-F238E27FC236}">
                <a16:creationId xmlns:a16="http://schemas.microsoft.com/office/drawing/2014/main" id="{92455174-5F8E-4D28-AAE1-2085A53CD6D5}"/>
              </a:ext>
            </a:extLst>
          </p:cNvPr>
          <p:cNvGraphicFramePr>
            <a:graphicFrameLocks noGrp="1"/>
          </p:cNvGraphicFramePr>
          <p:nvPr>
            <p:extLst>
              <p:ext uri="{D42A27DB-BD31-4B8C-83A1-F6EECF244321}">
                <p14:modId xmlns:p14="http://schemas.microsoft.com/office/powerpoint/2010/main" val="54162434"/>
              </p:ext>
            </p:extLst>
          </p:nvPr>
        </p:nvGraphicFramePr>
        <p:xfrm>
          <a:off x="4421464" y="1723345"/>
          <a:ext cx="2641600" cy="222933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61823064"/>
                    </a:ext>
                  </a:extLst>
                </a:gridCol>
              </a:tblGrid>
              <a:tr h="342016">
                <a:tc>
                  <a:txBody>
                    <a:bodyPr/>
                    <a:lstStyle/>
                    <a:p>
                      <a:pPr>
                        <a:lnSpc>
                          <a:spcPct val="107000"/>
                        </a:lnSpc>
                        <a:spcAft>
                          <a:spcPts val="800"/>
                        </a:spcAft>
                      </a:pPr>
                      <a:r>
                        <a:rPr lang="es-ES" sz="1400" dirty="0">
                          <a:solidFill>
                            <a:schemeClr val="bg1"/>
                          </a:solidFill>
                          <a:effectLst/>
                          <a:latin typeface="Arial" panose="020B0604020202020204" pitchFamily="34" charset="0"/>
                          <a:cs typeface="Arial" panose="020B0604020202020204" pitchFamily="34" charset="0"/>
                        </a:rPr>
                        <a:t>Qué Es?</a:t>
                      </a:r>
                      <a:endParaRPr lang="es-CO"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792217347"/>
                  </a:ext>
                </a:extLst>
              </a:tr>
              <a:tr h="1887321">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preparada para ser incluida en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43604443"/>
                  </a:ext>
                </a:extLst>
              </a:tr>
            </a:tbl>
          </a:graphicData>
        </a:graphic>
      </p:graphicFrame>
      <p:graphicFrame>
        <p:nvGraphicFramePr>
          <p:cNvPr id="6" name="Tabla 5">
            <a:extLst>
              <a:ext uri="{FF2B5EF4-FFF2-40B4-BE49-F238E27FC236}">
                <a16:creationId xmlns:a16="http://schemas.microsoft.com/office/drawing/2014/main" id="{BBF326D8-73AC-4097-BA4D-8DD82B631471}"/>
              </a:ext>
            </a:extLst>
          </p:cNvPr>
          <p:cNvGraphicFramePr>
            <a:graphicFrameLocks noGrp="1"/>
          </p:cNvGraphicFramePr>
          <p:nvPr>
            <p:extLst>
              <p:ext uri="{D42A27DB-BD31-4B8C-83A1-F6EECF244321}">
                <p14:modId xmlns:p14="http://schemas.microsoft.com/office/powerpoint/2010/main" val="1592168610"/>
              </p:ext>
            </p:extLst>
          </p:nvPr>
        </p:nvGraphicFramePr>
        <p:xfrm>
          <a:off x="7375528" y="1740779"/>
          <a:ext cx="2641600" cy="220456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05382927"/>
                    </a:ext>
                  </a:extLst>
                </a:gridCol>
              </a:tblGrid>
              <a:tr h="0">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4067473444"/>
                  </a:ext>
                </a:extLst>
              </a:tr>
              <a:tr h="18848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Mitigar, riesgos de incumplimiento, por no contar con la claridad y herramientas necesarias para la implementación de una HU dentro de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86152786"/>
                  </a:ext>
                </a:extLst>
              </a:tr>
            </a:tbl>
          </a:graphicData>
        </a:graphic>
      </p:graphicFrame>
      <p:graphicFrame>
        <p:nvGraphicFramePr>
          <p:cNvPr id="7" name="Tabla 6">
            <a:extLst>
              <a:ext uri="{FF2B5EF4-FFF2-40B4-BE49-F238E27FC236}">
                <a16:creationId xmlns:a16="http://schemas.microsoft.com/office/drawing/2014/main" id="{ACCE2DBB-2EAB-466F-860F-DF454AD0BB96}"/>
              </a:ext>
            </a:extLst>
          </p:cNvPr>
          <p:cNvGraphicFramePr>
            <a:graphicFrameLocks noGrp="1"/>
          </p:cNvGraphicFramePr>
          <p:nvPr>
            <p:extLst>
              <p:ext uri="{D42A27DB-BD31-4B8C-83A1-F6EECF244321}">
                <p14:modId xmlns:p14="http://schemas.microsoft.com/office/powerpoint/2010/main" val="2180648031"/>
              </p:ext>
            </p:extLst>
          </p:nvPr>
        </p:nvGraphicFramePr>
        <p:xfrm>
          <a:off x="4421464" y="4209494"/>
          <a:ext cx="2641600" cy="224840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183705823"/>
                    </a:ext>
                  </a:extLst>
                </a:gridCol>
              </a:tblGrid>
              <a:tr h="235952">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46409104"/>
                  </a:ext>
                </a:extLst>
              </a:tr>
              <a:tr h="1928682">
                <a:tc>
                  <a:txBody>
                    <a:bodyPr/>
                    <a:lstStyle/>
                    <a:p>
                      <a:pPr>
                        <a:lnSpc>
                          <a:spcPct val="107000"/>
                        </a:lnSpc>
                        <a:spcAft>
                          <a:spcPts val="800"/>
                        </a:spcAft>
                      </a:pPr>
                      <a:r>
                        <a:rPr lang="es-ES" sz="1400" dirty="0">
                          <a:solidFill>
                            <a:srgbClr val="575756"/>
                          </a:solidFill>
                          <a:effectLst/>
                        </a:rPr>
                        <a:t>Todo el Equipo. Este artefacto es recomendado revisarlo cada iteración, para validar si es necesaria alguna actualización</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43065076"/>
                  </a:ext>
                </a:extLst>
              </a:tr>
            </a:tbl>
          </a:graphicData>
        </a:graphic>
      </p:graphicFrame>
      <p:pic>
        <p:nvPicPr>
          <p:cNvPr id="10" name="Imagen 9" descr="C:\Users\Rene\Downloads\portapapeles.png">
            <a:extLst>
              <a:ext uri="{FF2B5EF4-FFF2-40B4-BE49-F238E27FC236}">
                <a16:creationId xmlns:a16="http://schemas.microsoft.com/office/drawing/2014/main" id="{1C4A183D-4B3B-44BB-B009-FC8F66EFD7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66430" y="2315319"/>
            <a:ext cx="2404745" cy="2848147"/>
          </a:xfrm>
          <a:prstGeom prst="rect">
            <a:avLst/>
          </a:prstGeom>
          <a:noFill/>
          <a:ln>
            <a:noFill/>
          </a:ln>
        </p:spPr>
      </p:pic>
      <p:sp>
        <p:nvSpPr>
          <p:cNvPr id="9" name="Rectángulo: esquinas redondeadas 8">
            <a:hlinkClick r:id="rId3" action="ppaction://hlinksldjump"/>
            <a:extLst>
              <a:ext uri="{FF2B5EF4-FFF2-40B4-BE49-F238E27FC236}">
                <a16:creationId xmlns:a16="http://schemas.microsoft.com/office/drawing/2014/main" id="{BED6502B-0A77-4F1A-9EA1-8E1B719C4D4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0FAFB379-3BC2-48F9-AA2B-B81FAB47C71C}"/>
              </a:ext>
            </a:extLst>
          </p:cNvPr>
          <p:cNvGraphicFramePr>
            <a:graphicFrameLocks noGrp="1"/>
          </p:cNvGraphicFramePr>
          <p:nvPr>
            <p:extLst>
              <p:ext uri="{D42A27DB-BD31-4B8C-83A1-F6EECF244321}">
                <p14:modId xmlns:p14="http://schemas.microsoft.com/office/powerpoint/2010/main" val="551245210"/>
              </p:ext>
            </p:extLst>
          </p:nvPr>
        </p:nvGraphicFramePr>
        <p:xfrm>
          <a:off x="4775199" y="1693809"/>
          <a:ext cx="2641600" cy="17834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5983664"/>
                    </a:ext>
                  </a:extLst>
                </a:gridCol>
              </a:tblGrid>
              <a:tr h="228169">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06419625"/>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terminada.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17315189"/>
                  </a:ext>
                </a:extLst>
              </a:tr>
            </a:tbl>
          </a:graphicData>
        </a:graphic>
      </p:graphicFrame>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Definition of Done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descr="C:\Users\Rene\Downloads\paquete.png">
            <a:extLst>
              <a:ext uri="{FF2B5EF4-FFF2-40B4-BE49-F238E27FC236}">
                <a16:creationId xmlns:a16="http://schemas.microsoft.com/office/drawing/2014/main" id="{4293B145-203D-4099-8A49-82637DE143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7266" y="2155976"/>
            <a:ext cx="2641599" cy="2634136"/>
          </a:xfrm>
          <a:prstGeom prst="rect">
            <a:avLst/>
          </a:prstGeom>
          <a:noFill/>
          <a:ln>
            <a:noFill/>
          </a:ln>
        </p:spPr>
      </p:pic>
      <p:graphicFrame>
        <p:nvGraphicFramePr>
          <p:cNvPr id="8" name="Tabla 7">
            <a:extLst>
              <a:ext uri="{FF2B5EF4-FFF2-40B4-BE49-F238E27FC236}">
                <a16:creationId xmlns:a16="http://schemas.microsoft.com/office/drawing/2014/main" id="{EE2B12CA-BBE6-4F89-8FE0-18C0A88AE38D}"/>
              </a:ext>
            </a:extLst>
          </p:cNvPr>
          <p:cNvGraphicFramePr>
            <a:graphicFrameLocks noGrp="1"/>
          </p:cNvGraphicFramePr>
          <p:nvPr>
            <p:extLst>
              <p:ext uri="{D42A27DB-BD31-4B8C-83A1-F6EECF244321}">
                <p14:modId xmlns:p14="http://schemas.microsoft.com/office/powerpoint/2010/main" val="3028801169"/>
              </p:ext>
            </p:extLst>
          </p:nvPr>
        </p:nvGraphicFramePr>
        <p:xfrm>
          <a:off x="4775199" y="3802933"/>
          <a:ext cx="2641600" cy="17834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853508263"/>
                    </a:ext>
                  </a:extLst>
                </a:gridCol>
              </a:tblGrid>
              <a:tr h="22816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181513004"/>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Validar que se cumpla con las necesidades del negocio y técnicas, necesarias para un producto terminado.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14173160"/>
                  </a:ext>
                </a:extLst>
              </a:tr>
            </a:tbl>
          </a:graphicData>
        </a:graphic>
      </p:graphicFrame>
      <p:graphicFrame>
        <p:nvGraphicFramePr>
          <p:cNvPr id="9" name="Tabla 8">
            <a:extLst>
              <a:ext uri="{FF2B5EF4-FFF2-40B4-BE49-F238E27FC236}">
                <a16:creationId xmlns:a16="http://schemas.microsoft.com/office/drawing/2014/main" id="{0C268292-169F-49AA-8009-3D8C05164A94}"/>
              </a:ext>
            </a:extLst>
          </p:cNvPr>
          <p:cNvGraphicFramePr>
            <a:graphicFrameLocks noGrp="1"/>
          </p:cNvGraphicFramePr>
          <p:nvPr>
            <p:extLst>
              <p:ext uri="{D42A27DB-BD31-4B8C-83A1-F6EECF244321}">
                <p14:modId xmlns:p14="http://schemas.microsoft.com/office/powerpoint/2010/main" val="4155384902"/>
              </p:ext>
            </p:extLst>
          </p:nvPr>
        </p:nvGraphicFramePr>
        <p:xfrm>
          <a:off x="7929461" y="2290194"/>
          <a:ext cx="2641600" cy="266604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973876303"/>
                    </a:ext>
                  </a:extLst>
                </a:gridCol>
              </a:tblGrid>
              <a:tr h="28110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056752230"/>
                  </a:ext>
                </a:extLst>
              </a:tr>
              <a:tr h="2346325">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Todo el equipo. A nivel funcional el PO, debe verificar que sus criterios de aceptación se cumplan; y el equipo debe garantizar que se cumplan los estándares de calidad y técnicos necesarios.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7053361"/>
                  </a:ext>
                </a:extLst>
              </a:tr>
            </a:tbl>
          </a:graphicData>
        </a:graphic>
      </p:graphicFrame>
      <p:sp>
        <p:nvSpPr>
          <p:cNvPr id="10" name="Rectángulo: esquinas redondeadas 9">
            <a:hlinkClick r:id="rId3" action="ppaction://hlinksldjump"/>
            <a:extLst>
              <a:ext uri="{FF2B5EF4-FFF2-40B4-BE49-F238E27FC236}">
                <a16:creationId xmlns:a16="http://schemas.microsoft.com/office/drawing/2014/main" id="{70B3D9E4-2653-41E1-A94B-4510F73CB0E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56166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.3 </a:t>
            </a:r>
            <a:r>
              <a:rPr lang="es-ES" b="1" dirty="0" err="1">
                <a:solidFill>
                  <a:srgbClr val="AD198D"/>
                </a:solidFill>
                <a:latin typeface="Arial" panose="020B0604020202020204" pitchFamily="34" charset="0"/>
                <a:cs typeface="Arial" panose="020B0604020202020204" pitchFamily="34" charset="0"/>
                <a:sym typeface="+mn-ea"/>
              </a:rPr>
              <a:t>Enabler</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rompecabezas.png">
            <a:extLst>
              <a:ext uri="{FF2B5EF4-FFF2-40B4-BE49-F238E27FC236}">
                <a16:creationId xmlns:a16="http://schemas.microsoft.com/office/drawing/2014/main" id="{9A66D5F0-9B42-4B98-82EF-D5A45B68A5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6086" y="2537718"/>
            <a:ext cx="2701618" cy="2692841"/>
          </a:xfrm>
          <a:prstGeom prst="rect">
            <a:avLst/>
          </a:prstGeom>
          <a:noFill/>
          <a:ln>
            <a:noFill/>
          </a:ln>
        </p:spPr>
      </p:pic>
      <p:graphicFrame>
        <p:nvGraphicFramePr>
          <p:cNvPr id="2" name="Tabla 1">
            <a:extLst>
              <a:ext uri="{FF2B5EF4-FFF2-40B4-BE49-F238E27FC236}">
                <a16:creationId xmlns:a16="http://schemas.microsoft.com/office/drawing/2014/main" id="{886DAFCF-8751-44F4-842A-36B2CEADF1CC}"/>
              </a:ext>
            </a:extLst>
          </p:cNvPr>
          <p:cNvGraphicFramePr>
            <a:graphicFrameLocks noGrp="1"/>
          </p:cNvGraphicFramePr>
          <p:nvPr>
            <p:extLst>
              <p:ext uri="{D42A27DB-BD31-4B8C-83A1-F6EECF244321}">
                <p14:modId xmlns:p14="http://schemas.microsoft.com/office/powerpoint/2010/main" val="193206861"/>
              </p:ext>
            </p:extLst>
          </p:nvPr>
        </p:nvGraphicFramePr>
        <p:xfrm>
          <a:off x="4595765" y="1351338"/>
          <a:ext cx="1974215" cy="2269808"/>
        </p:xfrm>
        <a:graphic>
          <a:graphicData uri="http://schemas.openxmlformats.org/drawingml/2006/table">
            <a:tbl>
              <a:tblPr firstRow="1" bandRow="1">
                <a:tableStyleId>{5C22544A-7EE6-4342-B048-85BDC9FD1C3A}</a:tableStyleId>
              </a:tblPr>
              <a:tblGrid>
                <a:gridCol w="1974215">
                  <a:extLst>
                    <a:ext uri="{9D8B030D-6E8A-4147-A177-3AD203B41FA5}">
                      <a16:colId xmlns:a16="http://schemas.microsoft.com/office/drawing/2014/main" val="2054585376"/>
                    </a:ext>
                  </a:extLst>
                </a:gridCol>
              </a:tblGrid>
              <a:tr h="30353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69053362"/>
                  </a:ext>
                </a:extLst>
              </a:tr>
              <a:tr h="195008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Son habilitadores que apoyan las actividades necesarias para la construcción del incremento, pueden ser técnicos, de exploración, de arquitectura, o de cumplimiento. Se puede traducir como una Historia de usuario a nivel técnico</a:t>
                      </a:r>
                      <a:r>
                        <a:rPr lang="es-ES" sz="12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658566539"/>
                  </a:ext>
                </a:extLst>
              </a:tr>
            </a:tbl>
          </a:graphicData>
        </a:graphic>
      </p:graphicFrame>
      <p:graphicFrame>
        <p:nvGraphicFramePr>
          <p:cNvPr id="3" name="Tabla 2">
            <a:extLst>
              <a:ext uri="{FF2B5EF4-FFF2-40B4-BE49-F238E27FC236}">
                <a16:creationId xmlns:a16="http://schemas.microsoft.com/office/drawing/2014/main" id="{3E8BE031-9E14-4D8A-BD75-3D79BACD73F9}"/>
              </a:ext>
            </a:extLst>
          </p:cNvPr>
          <p:cNvGraphicFramePr>
            <a:graphicFrameLocks noGrp="1"/>
          </p:cNvGraphicFramePr>
          <p:nvPr>
            <p:extLst>
              <p:ext uri="{D42A27DB-BD31-4B8C-83A1-F6EECF244321}">
                <p14:modId xmlns:p14="http://schemas.microsoft.com/office/powerpoint/2010/main" val="2440662291"/>
              </p:ext>
            </p:extLst>
          </p:nvPr>
        </p:nvGraphicFramePr>
        <p:xfrm>
          <a:off x="6800329" y="1362968"/>
          <a:ext cx="2064385" cy="2241983"/>
        </p:xfrm>
        <a:graphic>
          <a:graphicData uri="http://schemas.openxmlformats.org/drawingml/2006/table">
            <a:tbl>
              <a:tblPr firstRow="1" bandRow="1">
                <a:tableStyleId>{5C22544A-7EE6-4342-B048-85BDC9FD1C3A}</a:tableStyleId>
              </a:tblPr>
              <a:tblGrid>
                <a:gridCol w="2064385">
                  <a:extLst>
                    <a:ext uri="{9D8B030D-6E8A-4147-A177-3AD203B41FA5}">
                      <a16:colId xmlns:a16="http://schemas.microsoft.com/office/drawing/2014/main" val="259230775"/>
                    </a:ext>
                  </a:extLst>
                </a:gridCol>
              </a:tblGrid>
              <a:tr h="326024">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389223111"/>
                  </a:ext>
                </a:extLst>
              </a:tr>
              <a:tr h="1915959">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Brindar visibilidad del trabajo técnico necesario para asegurar la entrega de valor.</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91144337"/>
                  </a:ext>
                </a:extLst>
              </a:tr>
            </a:tbl>
          </a:graphicData>
        </a:graphic>
      </p:graphicFrame>
      <p:graphicFrame>
        <p:nvGraphicFramePr>
          <p:cNvPr id="11" name="Tabla 10">
            <a:extLst>
              <a:ext uri="{FF2B5EF4-FFF2-40B4-BE49-F238E27FC236}">
                <a16:creationId xmlns:a16="http://schemas.microsoft.com/office/drawing/2014/main" id="{809B5498-1BDB-4AFB-A018-A22CFEE3C59F}"/>
              </a:ext>
            </a:extLst>
          </p:cNvPr>
          <p:cNvGraphicFramePr>
            <a:graphicFrameLocks noGrp="1"/>
          </p:cNvGraphicFramePr>
          <p:nvPr>
            <p:extLst>
              <p:ext uri="{D42A27DB-BD31-4B8C-83A1-F6EECF244321}">
                <p14:modId xmlns:p14="http://schemas.microsoft.com/office/powerpoint/2010/main" val="774911589"/>
              </p:ext>
            </p:extLst>
          </p:nvPr>
        </p:nvGraphicFramePr>
        <p:xfrm>
          <a:off x="9177553" y="1362424"/>
          <a:ext cx="1918970" cy="2249675"/>
        </p:xfrm>
        <a:graphic>
          <a:graphicData uri="http://schemas.openxmlformats.org/drawingml/2006/table">
            <a:tbl>
              <a:tblPr firstRow="1" bandRow="1">
                <a:tableStyleId>{5C22544A-7EE6-4342-B048-85BDC9FD1C3A}</a:tableStyleId>
              </a:tblPr>
              <a:tblGrid>
                <a:gridCol w="1918970">
                  <a:extLst>
                    <a:ext uri="{9D8B030D-6E8A-4147-A177-3AD203B41FA5}">
                      <a16:colId xmlns:a16="http://schemas.microsoft.com/office/drawing/2014/main" val="2554336256"/>
                    </a:ext>
                  </a:extLst>
                </a:gridCol>
              </a:tblGrid>
              <a:tr h="31203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33646617"/>
                  </a:ext>
                </a:extLst>
              </a:tr>
              <a:tr h="192995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equipo ágil y el equipo de arquitectura e ingeniería.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58506130"/>
                  </a:ext>
                </a:extLst>
              </a:tr>
            </a:tbl>
          </a:graphicData>
        </a:graphic>
      </p:graphicFrame>
      <p:graphicFrame>
        <p:nvGraphicFramePr>
          <p:cNvPr id="12" name="Tabla 11">
            <a:extLst>
              <a:ext uri="{FF2B5EF4-FFF2-40B4-BE49-F238E27FC236}">
                <a16:creationId xmlns:a16="http://schemas.microsoft.com/office/drawing/2014/main" id="{AE611AFF-9B73-448C-9210-8C9727FC15D0}"/>
              </a:ext>
            </a:extLst>
          </p:cNvPr>
          <p:cNvGraphicFramePr>
            <a:graphicFrameLocks noGrp="1"/>
          </p:cNvGraphicFramePr>
          <p:nvPr>
            <p:extLst>
              <p:ext uri="{D42A27DB-BD31-4B8C-83A1-F6EECF244321}">
                <p14:modId xmlns:p14="http://schemas.microsoft.com/office/powerpoint/2010/main" val="2133404314"/>
              </p:ext>
            </p:extLst>
          </p:nvPr>
        </p:nvGraphicFramePr>
        <p:xfrm>
          <a:off x="4595765" y="3770055"/>
          <a:ext cx="6500758" cy="2890052"/>
        </p:xfrm>
        <a:graphic>
          <a:graphicData uri="http://schemas.openxmlformats.org/drawingml/2006/table">
            <a:tbl>
              <a:tblPr firstRow="1" bandRow="1">
                <a:tableStyleId>{5C22544A-7EE6-4342-B048-85BDC9FD1C3A}</a:tableStyleId>
              </a:tblPr>
              <a:tblGrid>
                <a:gridCol w="6500758">
                  <a:extLst>
                    <a:ext uri="{9D8B030D-6E8A-4147-A177-3AD203B41FA5}">
                      <a16:colId xmlns:a16="http://schemas.microsoft.com/office/drawing/2014/main" val="3081825512"/>
                    </a:ext>
                  </a:extLst>
                </a:gridCol>
              </a:tblGrid>
              <a:tr h="378980">
                <a:tc>
                  <a:txBody>
                    <a:bodyPr/>
                    <a:lstStyle/>
                    <a:p>
                      <a:pPr>
                        <a:lnSpc>
                          <a:spcPct val="107000"/>
                        </a:lnSpc>
                        <a:spcAft>
                          <a:spcPts val="800"/>
                        </a:spcAft>
                      </a:pPr>
                      <a:r>
                        <a:rPr lang="es-ES" sz="1200" dirty="0">
                          <a:effectLst/>
                          <a:latin typeface="Arial" panose="020B0604020202020204" pitchFamily="34" charset="0"/>
                          <a:cs typeface="Arial" panose="020B0604020202020204" pitchFamily="34" charset="0"/>
                        </a:rPr>
                        <a:t>Tipo de Habilitadores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789960756"/>
                  </a:ext>
                </a:extLst>
              </a:tr>
              <a:tr h="2511072">
                <a:tc>
                  <a:txBody>
                    <a:bodyPr/>
                    <a:lstStyle/>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Exploración</a:t>
                      </a:r>
                      <a:r>
                        <a:rPr lang="es-CO" sz="1100" dirty="0">
                          <a:solidFill>
                            <a:srgbClr val="575756"/>
                          </a:solidFill>
                          <a:effectLst/>
                          <a:latin typeface="Arial" panose="020B0604020202020204" pitchFamily="34" charset="0"/>
                          <a:cs typeface="Arial" panose="020B0604020202020204" pitchFamily="34" charset="0"/>
                        </a:rPr>
                        <a:t>: Estos apoyan la investigación, creación de prototipos y otras actividades necesarias para desarrollar una comprensión de las necesidades del Cliente, incluida la exploración de posibles soluciones y la evaluación de alternativas.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Arquitectura</a:t>
                      </a:r>
                      <a:r>
                        <a:rPr lang="es-CO" sz="1100" dirty="0">
                          <a:solidFill>
                            <a:srgbClr val="575756"/>
                          </a:solidFill>
                          <a:effectLst/>
                          <a:latin typeface="Arial" panose="020B0604020202020204" pitchFamily="34" charset="0"/>
                          <a:cs typeface="Arial" panose="020B0604020202020204" pitchFamily="34" charset="0"/>
                        </a:rPr>
                        <a:t>: Se utiliza para implementar los aspectos técnicos adecuados de la solución, estos habilitadores suelen convirtiesen en requerimientos no funcionales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Infraestructura</a:t>
                      </a:r>
                      <a:r>
                        <a:rPr lang="es-CO" sz="1100" dirty="0">
                          <a:solidFill>
                            <a:srgbClr val="575756"/>
                          </a:solidFill>
                          <a:effectLst/>
                          <a:latin typeface="Arial" panose="020B0604020202020204" pitchFamily="34" charset="0"/>
                          <a:cs typeface="Arial" panose="020B0604020202020204" pitchFamily="34" charset="0"/>
                        </a:rPr>
                        <a:t>: se crean para construir, mejorar y automatizar los entornos de desarrollo, prueba e implementación. Facilitan un desarrollo más rápido, pruebas de mayor calidad y un proceso de entrega continua más rápido</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Cumplimiento</a:t>
                      </a:r>
                      <a:r>
                        <a:rPr lang="es-CO" sz="1100" dirty="0">
                          <a:solidFill>
                            <a:srgbClr val="575756"/>
                          </a:solidFill>
                          <a:effectLst/>
                          <a:latin typeface="Arial" panose="020B0604020202020204" pitchFamily="34" charset="0"/>
                          <a:cs typeface="Arial" panose="020B0604020202020204" pitchFamily="34" charset="0"/>
                        </a:rPr>
                        <a:t>: Estos facilitan la gestión de actividades de cumplimiento como normas, políticas, documentación, aprobaciones.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45385526"/>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56BCE666-50B2-4121-A8EA-37AD32FCAB0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704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.4 </a:t>
            </a:r>
            <a:r>
              <a:rPr lang="es-ES" b="1" dirty="0">
                <a:solidFill>
                  <a:srgbClr val="AD198D"/>
                </a:solidFill>
                <a:latin typeface="Arial" panose="020B0604020202020204" pitchFamily="34" charset="0"/>
                <a:cs typeface="Arial" panose="020B0604020202020204" pitchFamily="34" charset="0"/>
                <a:sym typeface="+mn-ea"/>
              </a:rPr>
              <a:t>Backlog Program</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https://www.scaledagileframework.com/wp-content/uploads/2018/04/Program-Solution-Backlogs_F01_PM.png">
            <a:extLst>
              <a:ext uri="{FF2B5EF4-FFF2-40B4-BE49-F238E27FC236}">
                <a16:creationId xmlns:a16="http://schemas.microsoft.com/office/drawing/2014/main" id="{C10BB747-76A9-4696-95E9-50CD2E986C70}"/>
              </a:ext>
            </a:extLst>
          </p:cNvPr>
          <p:cNvPicPr/>
          <p:nvPr/>
        </p:nvPicPr>
        <p:blipFill rotWithShape="1">
          <a:blip r:embed="rId2">
            <a:extLst>
              <a:ext uri="{28A0092B-C50C-407E-A947-70E740481C1C}">
                <a14:useLocalDpi xmlns:a14="http://schemas.microsoft.com/office/drawing/2010/main" val="0"/>
              </a:ext>
            </a:extLst>
          </a:blip>
          <a:srcRect l="26829" r="17561"/>
          <a:stretch/>
        </p:blipFill>
        <p:spPr bwMode="auto">
          <a:xfrm>
            <a:off x="885307" y="2348942"/>
            <a:ext cx="3078760" cy="2556785"/>
          </a:xfrm>
          <a:prstGeom prst="rect">
            <a:avLst/>
          </a:prstGeom>
          <a:noFill/>
          <a:ln>
            <a:noFill/>
          </a:ln>
          <a:extLst>
            <a:ext uri="{53640926-AAD7-44D8-BBD7-CCE9431645EC}">
              <a14:shadowObscured xmlns:a14="http://schemas.microsoft.com/office/drawing/2010/main"/>
            </a:ext>
          </a:extLst>
        </p:spPr>
      </p:pic>
      <p:graphicFrame>
        <p:nvGraphicFramePr>
          <p:cNvPr id="4" name="Tabla 3">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1609763467"/>
              </p:ext>
            </p:extLst>
          </p:nvPr>
        </p:nvGraphicFramePr>
        <p:xfrm>
          <a:off x="4360314"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el listado de </a:t>
                      </a:r>
                      <a:r>
                        <a:rPr lang="es-ES" sz="1100" dirty="0" err="1">
                          <a:solidFill>
                            <a:srgbClr val="575756"/>
                          </a:solidFill>
                          <a:effectLst/>
                          <a:latin typeface="Arial" panose="020B0604020202020204" pitchFamily="34" charset="0"/>
                          <a:cs typeface="Arial" panose="020B0604020202020204" pitchFamily="34" charset="0"/>
                        </a:rPr>
                        <a:t>Enabler</a:t>
                      </a:r>
                      <a:r>
                        <a:rPr lang="es-ES" sz="1100" dirty="0">
                          <a:solidFill>
                            <a:srgbClr val="575756"/>
                          </a:solidFill>
                          <a:effectLst/>
                          <a:latin typeface="Arial" panose="020B0604020202020204" pitchFamily="34" charset="0"/>
                          <a:cs typeface="Arial" panose="020B0604020202020204" pitchFamily="34" charset="0"/>
                        </a:rPr>
                        <a:t> o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que se generan de la necesidad del negocio que aún no se han resuelto, en el cual se refleja la prioridad y el orden en que se deben implementar.  Este artefacto es un documento vivo, ya que puede surgir actualizaciones de los elementos existente, inclusiones de nuevos o eliminación si es el caso.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69047500"/>
                  </a:ext>
                </a:extLst>
              </a:tr>
            </a:tbl>
          </a:graphicData>
        </a:graphic>
      </p:graphicFrame>
      <p:graphicFrame>
        <p:nvGraphicFramePr>
          <p:cNvPr id="7" name="Tabla 6">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1055647287"/>
              </p:ext>
            </p:extLst>
          </p:nvPr>
        </p:nvGraphicFramePr>
        <p:xfrm>
          <a:off x="7431716"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Visualizar, el trabajo por realizar, mostrando la prioridad para el negocio y detallando las necesidades del mismo.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43087931"/>
                  </a:ext>
                </a:extLst>
              </a:tr>
            </a:tbl>
          </a:graphicData>
        </a:graphic>
      </p:graphicFrame>
      <p:graphicFrame>
        <p:nvGraphicFramePr>
          <p:cNvPr id="8" name="Tabla 7">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240011885"/>
              </p:ext>
            </p:extLst>
          </p:nvPr>
        </p:nvGraphicFramePr>
        <p:xfrm>
          <a:off x="4360313" y="4574096"/>
          <a:ext cx="5756809" cy="1288416"/>
        </p:xfrm>
        <a:graphic>
          <a:graphicData uri="http://schemas.openxmlformats.org/drawingml/2006/table">
            <a:tbl>
              <a:tblPr firstRow="1" bandRow="1">
                <a:tableStyleId>{5C22544A-7EE6-4342-B048-85BDC9FD1C3A}</a:tableStyleId>
              </a:tblPr>
              <a:tblGrid>
                <a:gridCol w="5756809">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El </a:t>
                      </a:r>
                      <a:r>
                        <a:rPr lang="es-ES" sz="1200" dirty="0" err="1">
                          <a:solidFill>
                            <a:srgbClr val="575756"/>
                          </a:solidFill>
                          <a:effectLst/>
                          <a:latin typeface="Arial" panose="020B0604020202020204" pitchFamily="34" charset="0"/>
                          <a:cs typeface="Arial" panose="020B0604020202020204" pitchFamily="34" charset="0"/>
                        </a:rPr>
                        <a:t>Product</a:t>
                      </a:r>
                      <a:r>
                        <a:rPr lang="es-ES" sz="1200" dirty="0">
                          <a:solidFill>
                            <a:srgbClr val="575756"/>
                          </a:solidFill>
                          <a:effectLst/>
                          <a:latin typeface="Arial" panose="020B0604020202020204" pitchFamily="34" charset="0"/>
                          <a:cs typeface="Arial" panose="020B0604020202020204" pitchFamily="34" charset="0"/>
                        </a:rPr>
                        <a:t> Management es el encargado de actualizar, priorizar y mantener el Backlog.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137924341"/>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0D3F453B-4983-4723-BD18-1B73A98008E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18299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.5 </a:t>
            </a:r>
            <a:r>
              <a:rPr lang="es-ES" b="1" dirty="0">
                <a:solidFill>
                  <a:srgbClr val="AD198D"/>
                </a:solidFill>
                <a:latin typeface="Arial" panose="020B0604020202020204" pitchFamily="34" charset="0"/>
                <a:cs typeface="Arial" panose="020B0604020202020204" pitchFamily="34" charset="0"/>
                <a:sym typeface="+mn-ea"/>
              </a:rPr>
              <a:t>Historias 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4730"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ext uri="{D42A27DB-BD31-4B8C-83A1-F6EECF244321}">
                <p14:modId xmlns:p14="http://schemas.microsoft.com/office/powerpoint/2010/main" val="3879762257"/>
              </p:ext>
            </p:extLst>
          </p:nvPr>
        </p:nvGraphicFramePr>
        <p:xfrm>
          <a:off x="4775200" y="1596628"/>
          <a:ext cx="2641600" cy="199932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48956481"/>
                    </a:ext>
                  </a:extLst>
                </a:gridCol>
              </a:tblGrid>
              <a:tr h="261827">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1679603">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100" dirty="0" err="1">
                          <a:effectLst/>
                          <a:latin typeface="Arial" panose="020B0604020202020204" pitchFamily="34" charset="0"/>
                          <a:cs typeface="Arial" panose="020B0604020202020204" pitchFamily="34" charset="0"/>
                        </a:rPr>
                        <a:t>Hu</a:t>
                      </a:r>
                      <a:r>
                        <a:rPr lang="es-ES" sz="11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ext uri="{D42A27DB-BD31-4B8C-83A1-F6EECF244321}">
                <p14:modId xmlns:p14="http://schemas.microsoft.com/office/powerpoint/2010/main" val="2732151468"/>
              </p:ext>
            </p:extLst>
          </p:nvPr>
        </p:nvGraphicFramePr>
        <p:xfrm>
          <a:off x="7870738" y="1596626"/>
          <a:ext cx="2641600" cy="199932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23484844"/>
                    </a:ext>
                  </a:extLst>
                </a:gridCol>
              </a:tblGrid>
              <a:tr h="26182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1679604">
                <a:tc>
                  <a:txBody>
                    <a:bodyPr/>
                    <a:lstStyle/>
                    <a:p>
                      <a:pPr algn="l">
                        <a:lnSpc>
                          <a:spcPct val="107000"/>
                        </a:lnSpc>
                        <a:spcAft>
                          <a:spcPts val="800"/>
                        </a:spcAft>
                      </a:pPr>
                      <a:r>
                        <a:rPr lang="es-ES" sz="1100" dirty="0">
                          <a:effectLst/>
                          <a:latin typeface="Arial" panose="020B0604020202020204" pitchFamily="34" charset="0"/>
                          <a:cs typeface="Arial" panose="020B0604020202020204" pitchFamily="34" charset="0"/>
                        </a:rPr>
                        <a:t>Proporcionar información necesaria para la construcción del incremento.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ext uri="{D42A27DB-BD31-4B8C-83A1-F6EECF244321}">
                <p14:modId xmlns:p14="http://schemas.microsoft.com/office/powerpoint/2010/main" val="3156155246"/>
              </p:ext>
            </p:extLst>
          </p:nvPr>
        </p:nvGraphicFramePr>
        <p:xfrm>
          <a:off x="4699698" y="3789261"/>
          <a:ext cx="5812639" cy="1755857"/>
        </p:xfrm>
        <a:graphic>
          <a:graphicData uri="http://schemas.openxmlformats.org/drawingml/2006/table">
            <a:tbl>
              <a:tblPr firstRow="1" bandRow="1">
                <a:tableStyleId>{5C22544A-7EE6-4342-B048-85BDC9FD1C3A}</a:tableStyleId>
              </a:tblPr>
              <a:tblGrid>
                <a:gridCol w="5812639">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69307181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FF07509B-D05D-4418-91FD-7BBBF894ED68}"/>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0480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.6 </a:t>
            </a:r>
            <a:r>
              <a:rPr lang="es-ES" b="1" dirty="0" err="1">
                <a:solidFill>
                  <a:srgbClr val="AD198D"/>
                </a:solidFill>
                <a:latin typeface="Arial" panose="020B0604020202020204" pitchFamily="34" charset="0"/>
                <a:cs typeface="Arial" panose="020B0604020202020204" pitchFamily="34" charset="0"/>
                <a:sym typeface="+mn-ea"/>
              </a:rPr>
              <a:t>Team</a:t>
            </a:r>
            <a:r>
              <a:rPr lang="es-ES" b="1" dirty="0">
                <a:solidFill>
                  <a:srgbClr val="AD198D"/>
                </a:solidFill>
                <a:latin typeface="Arial" panose="020B0604020202020204" pitchFamily="34" charset="0"/>
                <a:cs typeface="Arial" panose="020B0604020202020204" pitchFamily="34" charset="0"/>
                <a:sym typeface="+mn-ea"/>
              </a:rPr>
              <a:t> Backlog</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170" name="Picture 2" descr="https://www.scaledagileframework.com/wp-content/uploads/2014/07/F2-Team-Backlog-Capacity-Allocation_WP-1.png">
            <a:extLst>
              <a:ext uri="{FF2B5EF4-FFF2-40B4-BE49-F238E27FC236}">
                <a16:creationId xmlns:a16="http://schemas.microsoft.com/office/drawing/2014/main" id="{70D4A0EA-B9A6-4F9E-BF22-9AB5374F6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123" y="1494158"/>
            <a:ext cx="6667500" cy="2657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a:extLst>
              <a:ext uri="{FF2B5EF4-FFF2-40B4-BE49-F238E27FC236}">
                <a16:creationId xmlns:a16="http://schemas.microsoft.com/office/drawing/2014/main" id="{3DA07E95-6A71-47C0-A22E-D1E7CEDEA663}"/>
              </a:ext>
            </a:extLst>
          </p:cNvPr>
          <p:cNvGraphicFramePr>
            <a:graphicFrameLocks noGrp="1"/>
          </p:cNvGraphicFramePr>
          <p:nvPr>
            <p:extLst>
              <p:ext uri="{D42A27DB-BD31-4B8C-83A1-F6EECF244321}">
                <p14:modId xmlns:p14="http://schemas.microsoft.com/office/powerpoint/2010/main" val="3420027963"/>
              </p:ext>
            </p:extLst>
          </p:nvPr>
        </p:nvGraphicFramePr>
        <p:xfrm>
          <a:off x="820694" y="4439169"/>
          <a:ext cx="2641600" cy="187470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75246724"/>
                    </a:ext>
                  </a:extLst>
                </a:gridCol>
              </a:tblGrid>
              <a:tr h="24240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294348882"/>
                  </a:ext>
                </a:extLst>
              </a:tr>
              <a:tr h="1554982">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Es el listado de HU y </a:t>
                      </a:r>
                      <a:r>
                        <a:rPr lang="es-ES" sz="1200" dirty="0" err="1">
                          <a:solidFill>
                            <a:srgbClr val="575756"/>
                          </a:solidFill>
                          <a:effectLst/>
                          <a:latin typeface="Arial" panose="020B0604020202020204" pitchFamily="34" charset="0"/>
                          <a:cs typeface="Arial" panose="020B0604020202020204" pitchFamily="34" charset="0"/>
                        </a:rPr>
                        <a:t>Enablers</a:t>
                      </a:r>
                      <a:r>
                        <a:rPr lang="es-ES" sz="1200" dirty="0">
                          <a:solidFill>
                            <a:srgbClr val="575756"/>
                          </a:solidFill>
                          <a:effectLst/>
                          <a:latin typeface="Arial" panose="020B0604020202020204" pitchFamily="34" charset="0"/>
                          <a:cs typeface="Arial" panose="020B0604020202020204" pitchFamily="34" charset="0"/>
                        </a:rPr>
                        <a:t> priorizados que se generan a partir del Backlog de programa y que están comprometidos para ejecutar en la iteración.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96326213"/>
                  </a:ext>
                </a:extLst>
              </a:tr>
            </a:tbl>
          </a:graphicData>
        </a:graphic>
      </p:graphicFrame>
      <p:graphicFrame>
        <p:nvGraphicFramePr>
          <p:cNvPr id="7" name="Tabla 6">
            <a:extLst>
              <a:ext uri="{FF2B5EF4-FFF2-40B4-BE49-F238E27FC236}">
                <a16:creationId xmlns:a16="http://schemas.microsoft.com/office/drawing/2014/main" id="{329E8CEB-EE0D-4A5E-97D5-2AB77BEC1D08}"/>
              </a:ext>
            </a:extLst>
          </p:cNvPr>
          <p:cNvGraphicFramePr>
            <a:graphicFrameLocks noGrp="1"/>
          </p:cNvGraphicFramePr>
          <p:nvPr>
            <p:extLst>
              <p:ext uri="{D42A27DB-BD31-4B8C-83A1-F6EECF244321}">
                <p14:modId xmlns:p14="http://schemas.microsoft.com/office/powerpoint/2010/main" val="563036807"/>
              </p:ext>
            </p:extLst>
          </p:nvPr>
        </p:nvGraphicFramePr>
        <p:xfrm>
          <a:off x="4179582" y="4439169"/>
          <a:ext cx="2641600" cy="187209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43947337"/>
                    </a:ext>
                  </a:extLst>
                </a:gridCol>
              </a:tblGrid>
              <a:tr h="30576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25894221"/>
                  </a:ext>
                </a:extLst>
              </a:tr>
              <a:tr h="1552368">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Visibilizar el trabajo que se debe realizar en la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91979126"/>
                  </a:ext>
                </a:extLst>
              </a:tr>
            </a:tbl>
          </a:graphicData>
        </a:graphic>
      </p:graphicFrame>
      <p:graphicFrame>
        <p:nvGraphicFramePr>
          <p:cNvPr id="9" name="Tabla 8">
            <a:extLst>
              <a:ext uri="{FF2B5EF4-FFF2-40B4-BE49-F238E27FC236}">
                <a16:creationId xmlns:a16="http://schemas.microsoft.com/office/drawing/2014/main" id="{8438E87E-8F79-41BC-9764-35C4157C3555}"/>
              </a:ext>
            </a:extLst>
          </p:cNvPr>
          <p:cNvGraphicFramePr>
            <a:graphicFrameLocks noGrp="1"/>
          </p:cNvGraphicFramePr>
          <p:nvPr>
            <p:extLst>
              <p:ext uri="{D42A27DB-BD31-4B8C-83A1-F6EECF244321}">
                <p14:modId xmlns:p14="http://schemas.microsoft.com/office/powerpoint/2010/main" val="4060869444"/>
              </p:ext>
            </p:extLst>
          </p:nvPr>
        </p:nvGraphicFramePr>
        <p:xfrm>
          <a:off x="7415926" y="4439169"/>
          <a:ext cx="3001394" cy="1889292"/>
        </p:xfrm>
        <a:graphic>
          <a:graphicData uri="http://schemas.openxmlformats.org/drawingml/2006/table">
            <a:tbl>
              <a:tblPr firstRow="1" bandRow="1">
                <a:tableStyleId>{5C22544A-7EE6-4342-B048-85BDC9FD1C3A}</a:tableStyleId>
              </a:tblPr>
              <a:tblGrid>
                <a:gridCol w="3001394">
                  <a:extLst>
                    <a:ext uri="{9D8B030D-6E8A-4147-A177-3AD203B41FA5}">
                      <a16:colId xmlns:a16="http://schemas.microsoft.com/office/drawing/2014/main" val="2488446023"/>
                    </a:ext>
                  </a:extLst>
                </a:gridCol>
              </a:tblGrid>
              <a:tr h="28855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882373894"/>
                  </a:ext>
                </a:extLst>
              </a:tr>
              <a:tr h="1569569">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El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Owner es el encargado de actualizar, priorizar y mantener el Backlog. </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69177823"/>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C42DA53A-D8D4-4666-AFA0-DE0397963AC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48476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6.7 </a:t>
            </a:r>
            <a:r>
              <a:rPr lang="es-ES" b="1" dirty="0">
                <a:solidFill>
                  <a:srgbClr val="AD198D"/>
                </a:solidFill>
                <a:latin typeface="Arial" panose="020B0604020202020204" pitchFamily="34" charset="0"/>
                <a:cs typeface="Arial" panose="020B0604020202020204" pitchFamily="34" charset="0"/>
                <a:sym typeface="+mn-ea"/>
              </a:rPr>
              <a:t>Program Board</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https://www.scaledagileframework.com/wp-content/uploads/2014/07/F3-Program-Board.png">
            <a:extLst>
              <a:ext uri="{FF2B5EF4-FFF2-40B4-BE49-F238E27FC236}">
                <a16:creationId xmlns:a16="http://schemas.microsoft.com/office/drawing/2014/main" id="{0C69BE9B-C13F-48C6-8D45-3C2E18839A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78508" y="1287194"/>
            <a:ext cx="6901815" cy="3402330"/>
          </a:xfrm>
          <a:prstGeom prst="rect">
            <a:avLst/>
          </a:prstGeom>
          <a:noFill/>
          <a:ln>
            <a:noFill/>
          </a:ln>
        </p:spPr>
      </p:pic>
      <p:graphicFrame>
        <p:nvGraphicFramePr>
          <p:cNvPr id="2" name="Tabla 1">
            <a:extLst>
              <a:ext uri="{FF2B5EF4-FFF2-40B4-BE49-F238E27FC236}">
                <a16:creationId xmlns:a16="http://schemas.microsoft.com/office/drawing/2014/main" id="{35DED6D1-6CF6-47DF-8CC5-72067CCDBB06}"/>
              </a:ext>
            </a:extLst>
          </p:cNvPr>
          <p:cNvGraphicFramePr>
            <a:graphicFrameLocks noGrp="1"/>
          </p:cNvGraphicFramePr>
          <p:nvPr>
            <p:extLst>
              <p:ext uri="{D42A27DB-BD31-4B8C-83A1-F6EECF244321}">
                <p14:modId xmlns:p14="http://schemas.microsoft.com/office/powerpoint/2010/main" val="1591697906"/>
              </p:ext>
            </p:extLst>
          </p:nvPr>
        </p:nvGraphicFramePr>
        <p:xfrm>
          <a:off x="1870745" y="4770101"/>
          <a:ext cx="2641600" cy="169753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91825829"/>
                    </a:ext>
                  </a:extLst>
                </a:gridCol>
              </a:tblGrid>
              <a:tr h="270604">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87566090"/>
                  </a:ext>
                </a:extLst>
              </a:tr>
              <a:tr h="1377814">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un tablero, en cual se plasma las </a:t>
                      </a:r>
                      <a:r>
                        <a:rPr lang="es-ES" sz="1100" dirty="0" err="1">
                          <a:solidFill>
                            <a:srgbClr val="575756"/>
                          </a:solidFill>
                          <a:effectLst/>
                          <a:latin typeface="Arial" panose="020B0604020202020204" pitchFamily="34" charset="0"/>
                          <a:cs typeface="Arial" panose="020B0604020202020204" pitchFamily="34" charset="0"/>
                        </a:rPr>
                        <a:t>Features</a:t>
                      </a:r>
                      <a:r>
                        <a:rPr lang="es-ES" sz="1100" dirty="0">
                          <a:solidFill>
                            <a:srgbClr val="575756"/>
                          </a:solidFill>
                          <a:effectLst/>
                          <a:latin typeface="Arial" panose="020B0604020202020204" pitchFamily="34" charset="0"/>
                          <a:cs typeface="Arial" panose="020B0604020202020204" pitchFamily="34" charset="0"/>
                        </a:rPr>
                        <a:t> comprometidas por cada equipo, para realizar en el PI en curso. Esta herramienta permite visualizar en que iteración se estima ejecutar cada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además de mostrar las dependencias entre equipos.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66287820"/>
                  </a:ext>
                </a:extLst>
              </a:tr>
            </a:tbl>
          </a:graphicData>
        </a:graphic>
      </p:graphicFrame>
      <p:graphicFrame>
        <p:nvGraphicFramePr>
          <p:cNvPr id="3" name="Tabla 2">
            <a:extLst>
              <a:ext uri="{FF2B5EF4-FFF2-40B4-BE49-F238E27FC236}">
                <a16:creationId xmlns:a16="http://schemas.microsoft.com/office/drawing/2014/main" id="{EB47A632-BDC2-41BA-97E0-FD3F33F38375}"/>
              </a:ext>
            </a:extLst>
          </p:cNvPr>
          <p:cNvGraphicFramePr>
            <a:graphicFrameLocks noGrp="1"/>
          </p:cNvGraphicFramePr>
          <p:nvPr>
            <p:extLst>
              <p:ext uri="{D42A27DB-BD31-4B8C-83A1-F6EECF244321}">
                <p14:modId xmlns:p14="http://schemas.microsoft.com/office/powerpoint/2010/main" val="3663094164"/>
              </p:ext>
            </p:extLst>
          </p:nvPr>
        </p:nvGraphicFramePr>
        <p:xfrm>
          <a:off x="4654025" y="4770099"/>
          <a:ext cx="2350783" cy="1703535"/>
        </p:xfrm>
        <a:graphic>
          <a:graphicData uri="http://schemas.openxmlformats.org/drawingml/2006/table">
            <a:tbl>
              <a:tblPr firstRow="1" bandRow="1">
                <a:tableStyleId>{5C22544A-7EE6-4342-B048-85BDC9FD1C3A}</a:tableStyleId>
              </a:tblPr>
              <a:tblGrid>
                <a:gridCol w="2350783">
                  <a:extLst>
                    <a:ext uri="{9D8B030D-6E8A-4147-A177-3AD203B41FA5}">
                      <a16:colId xmlns:a16="http://schemas.microsoft.com/office/drawing/2014/main" val="1271313268"/>
                    </a:ext>
                  </a:extLst>
                </a:gridCol>
              </a:tblGrid>
              <a:tr h="2971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0528504"/>
                  </a:ext>
                </a:extLst>
              </a:tr>
              <a:tr h="138381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Visibilizar el trabajo realizado y por realizar en cada una de las iteraciones del PI, con sus dependencias.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97499465"/>
                  </a:ext>
                </a:extLst>
              </a:tr>
            </a:tbl>
          </a:graphicData>
        </a:graphic>
      </p:graphicFrame>
      <p:graphicFrame>
        <p:nvGraphicFramePr>
          <p:cNvPr id="11" name="Tabla 10">
            <a:extLst>
              <a:ext uri="{FF2B5EF4-FFF2-40B4-BE49-F238E27FC236}">
                <a16:creationId xmlns:a16="http://schemas.microsoft.com/office/drawing/2014/main" id="{D0C5ED2F-58D6-4516-B7C5-05E8D560B4AD}"/>
              </a:ext>
            </a:extLst>
          </p:cNvPr>
          <p:cNvGraphicFramePr>
            <a:graphicFrameLocks noGrp="1"/>
          </p:cNvGraphicFramePr>
          <p:nvPr>
            <p:extLst>
              <p:ext uri="{D42A27DB-BD31-4B8C-83A1-F6EECF244321}">
                <p14:modId xmlns:p14="http://schemas.microsoft.com/office/powerpoint/2010/main" val="2589262655"/>
              </p:ext>
            </p:extLst>
          </p:nvPr>
        </p:nvGraphicFramePr>
        <p:xfrm>
          <a:off x="7146488" y="4761049"/>
          <a:ext cx="2641601" cy="1727662"/>
        </p:xfrm>
        <a:graphic>
          <a:graphicData uri="http://schemas.openxmlformats.org/drawingml/2006/table">
            <a:tbl>
              <a:tblPr firstRow="1" bandRow="1">
                <a:tableStyleId>{5C22544A-7EE6-4342-B048-85BDC9FD1C3A}</a:tableStyleId>
              </a:tblPr>
              <a:tblGrid>
                <a:gridCol w="2641601">
                  <a:extLst>
                    <a:ext uri="{9D8B030D-6E8A-4147-A177-3AD203B41FA5}">
                      <a16:colId xmlns:a16="http://schemas.microsoft.com/office/drawing/2014/main" val="1418009236"/>
                    </a:ext>
                  </a:extLst>
                </a:gridCol>
              </a:tblGrid>
              <a:tr h="27302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08330199"/>
                  </a:ext>
                </a:extLst>
              </a:tr>
              <a:tr h="1407939">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RTE es quién debe gestionar este artefacto con apoyo de los scrum master y líderes ágiles.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05654783"/>
                  </a:ext>
                </a:extLst>
              </a:tr>
            </a:tbl>
          </a:graphicData>
        </a:graphic>
      </p:graphicFrame>
      <p:sp>
        <p:nvSpPr>
          <p:cNvPr id="14" name="Rectángulo: esquinas redondeadas 13">
            <a:hlinkClick r:id="rId3" action="ppaction://hlinksldjump"/>
            <a:extLst>
              <a:ext uri="{FF2B5EF4-FFF2-40B4-BE49-F238E27FC236}">
                <a16:creationId xmlns:a16="http://schemas.microsoft.com/office/drawing/2014/main" id="{0F5142F7-C988-4FEF-BF08-4A7F18A75AF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015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Arial" panose="020B0604020202020204" pitchFamily="34" charset="0"/>
                <a:cs typeface="Arial" panose="020B0604020202020204" pitchFamily="34" charset="0"/>
              </a:rPr>
              <a:t>1. Introducción</a:t>
            </a:r>
            <a:endParaRPr lang="es-CO" sz="3200" b="1" dirty="0">
              <a:solidFill>
                <a:srgbClr val="AD198D"/>
              </a:solidFill>
              <a:latin typeface="Arial" panose="020B0604020202020204" pitchFamily="34" charset="0"/>
              <a:cs typeface="Arial" panose="020B0604020202020204" pitchFamily="34" charset="0"/>
            </a:endParaRPr>
          </a:p>
        </p:txBody>
      </p:sp>
      <p:sp>
        <p:nvSpPr>
          <p:cNvPr id="6" name="CuadroTexto 5"/>
          <p:cNvSpPr txBox="1"/>
          <p:nvPr/>
        </p:nvSpPr>
        <p:spPr>
          <a:xfrm>
            <a:off x="1082181" y="2146310"/>
            <a:ext cx="9446002" cy="1476375"/>
          </a:xfrm>
          <a:prstGeom prst="rect">
            <a:avLst/>
          </a:prstGeom>
          <a:noFill/>
        </p:spPr>
        <p:txBody>
          <a:bodyPr wrap="square" rtlCol="0">
            <a:spAutoFit/>
          </a:bodyPr>
          <a:lstStyle/>
          <a:p>
            <a:pPr lvl="1" algn="just"/>
            <a:r>
              <a:rPr lang="es-ES" altLang="en-US" dirty="0">
                <a:solidFill>
                  <a:srgbClr val="575756"/>
                </a:solidFill>
                <a:latin typeface="Arial" panose="020B0604020202020204" pitchFamily="34" charset="0"/>
                <a:cs typeface="Arial" panose="020B0604020202020204" pitchFamily="34" charset="0"/>
              </a:rPr>
              <a:t>Safe es un marco de trabajo de escalado </a:t>
            </a:r>
            <a:r>
              <a:rPr lang="es-ES" altLang="en-US" dirty="0" smtClean="0">
                <a:solidFill>
                  <a:srgbClr val="575756"/>
                </a:solidFill>
                <a:latin typeface="Arial" panose="020B0604020202020204" pitchFamily="34" charset="0"/>
                <a:cs typeface="Arial" panose="020B0604020202020204" pitchFamily="34" charset="0"/>
              </a:rPr>
              <a:t>ágil </a:t>
            </a:r>
            <a:r>
              <a:rPr lang="es-ES" altLang="en-US" dirty="0">
                <a:solidFill>
                  <a:srgbClr val="575756"/>
                </a:solidFill>
                <a:latin typeface="Arial" panose="020B0604020202020204" pitchFamily="34" charset="0"/>
                <a:cs typeface="Arial" panose="020B0604020202020204" pitchFamily="34" charset="0"/>
              </a:rPr>
              <a:t>a nivel </a:t>
            </a:r>
            <a:r>
              <a:rPr lang="es-ES" altLang="en-US" dirty="0" smtClean="0">
                <a:solidFill>
                  <a:srgbClr val="575756"/>
                </a:solidFill>
                <a:latin typeface="Arial" panose="020B0604020202020204" pitchFamily="34" charset="0"/>
                <a:cs typeface="Arial" panose="020B0604020202020204" pitchFamily="34" charset="0"/>
              </a:rPr>
              <a:t>corporación,  </a:t>
            </a:r>
            <a:r>
              <a:rPr lang="es-ES" altLang="en-US" dirty="0">
                <a:solidFill>
                  <a:srgbClr val="575756"/>
                </a:solidFill>
                <a:latin typeface="Arial" panose="020B0604020202020204" pitchFamily="34" charset="0"/>
                <a:cs typeface="Arial" panose="020B0604020202020204" pitchFamily="34" charset="0"/>
              </a:rPr>
              <a:t>basado en practicas lean y Ágil, permite  que las organizaciones </a:t>
            </a:r>
            <a:r>
              <a:rPr lang="es-ES" altLang="en-US" dirty="0" smtClean="0">
                <a:solidFill>
                  <a:srgbClr val="575756"/>
                </a:solidFill>
                <a:latin typeface="Arial" panose="020B0604020202020204" pitchFamily="34" charset="0"/>
                <a:cs typeface="Arial" panose="020B0604020202020204" pitchFamily="34" charset="0"/>
              </a:rPr>
              <a:t>a través </a:t>
            </a:r>
            <a:r>
              <a:rPr lang="es-ES" altLang="en-US" dirty="0">
                <a:solidFill>
                  <a:srgbClr val="575756"/>
                </a:solidFill>
                <a:latin typeface="Arial" panose="020B0604020202020204" pitchFamily="34" charset="0"/>
                <a:cs typeface="Arial" panose="020B0604020202020204" pitchFamily="34" charset="0"/>
              </a:rPr>
              <a:t>de la </a:t>
            </a:r>
            <a:r>
              <a:rPr lang="es-ES" altLang="en-US" dirty="0" smtClean="0">
                <a:solidFill>
                  <a:srgbClr val="575756"/>
                </a:solidFill>
                <a:latin typeface="Arial" panose="020B0604020202020204" pitchFamily="34" charset="0"/>
                <a:cs typeface="Arial" panose="020B0604020202020204" pitchFamily="34" charset="0"/>
              </a:rPr>
              <a:t>definición </a:t>
            </a:r>
            <a:r>
              <a:rPr lang="es-ES" altLang="en-US" dirty="0">
                <a:solidFill>
                  <a:srgbClr val="575756"/>
                </a:solidFill>
                <a:latin typeface="Arial" panose="020B0604020202020204" pitchFamily="34" charset="0"/>
                <a:cs typeface="Arial" panose="020B0604020202020204" pitchFamily="34" charset="0"/>
              </a:rPr>
              <a:t>de un conjunto de  buenas practicas y flujos de trabajo, puedan escalar sus practicas agiles desde los equipos operativos hasta la alta gerencia.</a:t>
            </a:r>
            <a:endParaRPr lang="es-ES" dirty="0">
              <a:solidFill>
                <a:srgbClr val="575756"/>
              </a:solidFill>
              <a:latin typeface="Arial" panose="020B0604020202020204" pitchFamily="34" charset="0"/>
              <a:cs typeface="Arial" panose="020B0604020202020204" pitchFamily="34" charset="0"/>
            </a:endParaRPr>
          </a:p>
          <a:p>
            <a:pPr marL="800100" lvl="1" indent="-342900">
              <a:buAutoNum type="arabicPeriod"/>
            </a:pPr>
            <a:endParaRPr lang="es-ES" dirty="0">
              <a:solidFill>
                <a:schemeClr val="accent1">
                  <a:lumMod val="75000"/>
                </a:schemeClr>
              </a:solidFill>
              <a:latin typeface="Arial" panose="020B0604020202020204" pitchFamily="34" charset="0"/>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1008609" cy="215444"/>
          </a:xfrm>
          <a:prstGeom prst="rect">
            <a:avLst/>
          </a:prstGeom>
        </p:spPr>
        <p:txBody>
          <a:bodyPr wrap="none">
            <a:spAutoFit/>
          </a:bodyPr>
          <a:lstStyle/>
          <a:p>
            <a:r>
              <a:rPr lang="en-US" sz="800" dirty="0">
                <a:latin typeface="Arial" panose="020B0604020202020204" pitchFamily="34" charset="0"/>
                <a:cs typeface="Arial" panose="020B0604020202020204" pitchFamily="34" charset="0"/>
              </a:rPr>
              <a:t>www.consultec.es</a:t>
            </a:r>
          </a:p>
        </p:txBody>
      </p:sp>
      <p:pic>
        <p:nvPicPr>
          <p:cNvPr id="9" name="Marcador de posición de contenido 8"/>
          <p:cNvPicPr>
            <a:picLocks noGrp="1" noChangeAspect="1"/>
          </p:cNvPicPr>
          <p:nvPr>
            <p:ph sz="half" idx="1"/>
          </p:nvPr>
        </p:nvPicPr>
        <p:blipFill>
          <a:blip r:embed="rId2"/>
          <a:stretch>
            <a:fillRect/>
          </a:stretch>
        </p:blipFill>
        <p:spPr>
          <a:xfrm>
            <a:off x="1735455" y="4700905"/>
            <a:ext cx="3295650" cy="1228725"/>
          </a:xfrm>
          <a:prstGeom prst="rect">
            <a:avLst/>
          </a:prstGeom>
        </p:spPr>
      </p:pic>
      <p:pic>
        <p:nvPicPr>
          <p:cNvPr id="10" name="Marcador de posición de contenido 9"/>
          <p:cNvPicPr>
            <a:picLocks noGrp="1" noChangeAspect="1"/>
          </p:cNvPicPr>
          <p:nvPr>
            <p:ph sz="half" idx="2"/>
          </p:nvPr>
        </p:nvPicPr>
        <p:blipFill>
          <a:blip r:embed="rId3"/>
          <a:stretch>
            <a:fillRect/>
          </a:stretch>
        </p:blipFill>
        <p:spPr>
          <a:xfrm>
            <a:off x="5537200" y="3833495"/>
            <a:ext cx="5181600" cy="266128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.8 </a:t>
            </a:r>
            <a:r>
              <a:rPr lang="es-ES" b="1" dirty="0">
                <a:solidFill>
                  <a:srgbClr val="AD198D"/>
                </a:solidFill>
                <a:latin typeface="Arial" panose="020B0604020202020204" pitchFamily="34" charset="0"/>
                <a:cs typeface="Arial" panose="020B0604020202020204" pitchFamily="34" charset="0"/>
                <a:sym typeface="+mn-ea"/>
              </a:rPr>
              <a:t>Feature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creatividad.png">
            <a:extLst>
              <a:ext uri="{FF2B5EF4-FFF2-40B4-BE49-F238E27FC236}">
                <a16:creationId xmlns:a16="http://schemas.microsoft.com/office/drawing/2014/main" id="{B3D7F17F-F8D3-43E0-9175-A2808AA452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2843" y="2420613"/>
            <a:ext cx="2999373" cy="2621169"/>
          </a:xfrm>
          <a:prstGeom prst="rect">
            <a:avLst/>
          </a:prstGeom>
          <a:noFill/>
          <a:ln>
            <a:noFill/>
          </a:ln>
        </p:spPr>
      </p:pic>
      <p:graphicFrame>
        <p:nvGraphicFramePr>
          <p:cNvPr id="4" name="Tabla 3">
            <a:extLst>
              <a:ext uri="{FF2B5EF4-FFF2-40B4-BE49-F238E27FC236}">
                <a16:creationId xmlns:a16="http://schemas.microsoft.com/office/drawing/2014/main" id="{32720F2E-F22E-4CCC-BFDF-D12E075B31C6}"/>
              </a:ext>
            </a:extLst>
          </p:cNvPr>
          <p:cNvGraphicFramePr>
            <a:graphicFrameLocks noGrp="1"/>
          </p:cNvGraphicFramePr>
          <p:nvPr>
            <p:extLst>
              <p:ext uri="{D42A27DB-BD31-4B8C-83A1-F6EECF244321}">
                <p14:modId xmlns:p14="http://schemas.microsoft.com/office/powerpoint/2010/main" val="1744839924"/>
              </p:ext>
            </p:extLst>
          </p:nvPr>
        </p:nvGraphicFramePr>
        <p:xfrm>
          <a:off x="4360314" y="1366591"/>
          <a:ext cx="2641600" cy="230901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09140911"/>
                    </a:ext>
                  </a:extLst>
                </a:gridCol>
              </a:tblGrid>
              <a:tr h="310104">
                <a:tc>
                  <a:txBody>
                    <a:bodyPr/>
                    <a:lstStyle/>
                    <a:p>
                      <a:pPr>
                        <a:lnSpc>
                          <a:spcPct val="107000"/>
                        </a:lnSpc>
                        <a:spcAft>
                          <a:spcPts val="800"/>
                        </a:spcAft>
                      </a:pPr>
                      <a:r>
                        <a:rPr lang="es-ES" sz="1400" dirty="0">
                          <a:effectLst/>
                        </a:rPr>
                        <a:t>¿Qué Es?</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830343981"/>
                  </a:ext>
                </a:extLst>
              </a:tr>
              <a:tr h="1989294">
                <a:tc>
                  <a:txBody>
                    <a:bodyPr/>
                    <a:lstStyle/>
                    <a:p>
                      <a:pPr>
                        <a:lnSpc>
                          <a:spcPct val="107000"/>
                        </a:lnSpc>
                        <a:spcAft>
                          <a:spcPts val="800"/>
                        </a:spcAft>
                      </a:pPr>
                      <a:r>
                        <a:rPr lang="es-ES" sz="1400" dirty="0">
                          <a:solidFill>
                            <a:srgbClr val="575756"/>
                          </a:solidFill>
                          <a:effectLst/>
                        </a:rPr>
                        <a:t>Son funcionalidades que satisfacen las necesidades de los usuarios.</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11422195"/>
                  </a:ext>
                </a:extLst>
              </a:tr>
            </a:tbl>
          </a:graphicData>
        </a:graphic>
      </p:graphicFrame>
      <p:graphicFrame>
        <p:nvGraphicFramePr>
          <p:cNvPr id="7" name="Tabla 6">
            <a:extLst>
              <a:ext uri="{FF2B5EF4-FFF2-40B4-BE49-F238E27FC236}">
                <a16:creationId xmlns:a16="http://schemas.microsoft.com/office/drawing/2014/main" id="{0D071BCB-6E93-4E2C-8560-EFC36DA13171}"/>
              </a:ext>
            </a:extLst>
          </p:cNvPr>
          <p:cNvGraphicFramePr>
            <a:graphicFrameLocks noGrp="1"/>
          </p:cNvGraphicFramePr>
          <p:nvPr>
            <p:extLst>
              <p:ext uri="{D42A27DB-BD31-4B8C-83A1-F6EECF244321}">
                <p14:modId xmlns:p14="http://schemas.microsoft.com/office/powerpoint/2010/main" val="3030624780"/>
              </p:ext>
            </p:extLst>
          </p:nvPr>
        </p:nvGraphicFramePr>
        <p:xfrm>
          <a:off x="7375787" y="1366591"/>
          <a:ext cx="2641600" cy="230901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58928918"/>
                    </a:ext>
                  </a:extLst>
                </a:gridCol>
              </a:tblGrid>
              <a:tr h="310104">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730594389"/>
                  </a:ext>
                </a:extLst>
              </a:tr>
              <a:tr h="1989294">
                <a:tc>
                  <a:txBody>
                    <a:bodyPr/>
                    <a:lstStyle/>
                    <a:p>
                      <a:pPr algn="l">
                        <a:lnSpc>
                          <a:spcPct val="107000"/>
                        </a:lnSpc>
                        <a:spcAft>
                          <a:spcPts val="800"/>
                        </a:spcAft>
                      </a:pPr>
                      <a:r>
                        <a:rPr lang="es-ES" sz="1400" dirty="0">
                          <a:solidFill>
                            <a:srgbClr val="575756"/>
                          </a:solidFill>
                          <a:effectLst/>
                        </a:rPr>
                        <a:t>Definir funcionalidades que proporcionen un beneficio al negocio.</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02200275"/>
                  </a:ext>
                </a:extLst>
              </a:tr>
            </a:tbl>
          </a:graphicData>
        </a:graphic>
      </p:graphicFrame>
      <p:graphicFrame>
        <p:nvGraphicFramePr>
          <p:cNvPr id="9" name="Tabla 8">
            <a:extLst>
              <a:ext uri="{FF2B5EF4-FFF2-40B4-BE49-F238E27FC236}">
                <a16:creationId xmlns:a16="http://schemas.microsoft.com/office/drawing/2014/main" id="{B491E8CE-71EE-4D6F-B897-8D8005155DC5}"/>
              </a:ext>
            </a:extLst>
          </p:cNvPr>
          <p:cNvGraphicFramePr>
            <a:graphicFrameLocks noGrp="1"/>
          </p:cNvGraphicFramePr>
          <p:nvPr>
            <p:extLst>
              <p:ext uri="{D42A27DB-BD31-4B8C-83A1-F6EECF244321}">
                <p14:modId xmlns:p14="http://schemas.microsoft.com/office/powerpoint/2010/main" val="622462383"/>
              </p:ext>
            </p:extLst>
          </p:nvPr>
        </p:nvGraphicFramePr>
        <p:xfrm>
          <a:off x="4360313" y="3906040"/>
          <a:ext cx="5657073" cy="2439670"/>
        </p:xfrm>
        <a:graphic>
          <a:graphicData uri="http://schemas.openxmlformats.org/drawingml/2006/table">
            <a:tbl>
              <a:tblPr firstRow="1" bandRow="1">
                <a:tableStyleId>{5C22544A-7EE6-4342-B048-85BDC9FD1C3A}</a:tableStyleId>
              </a:tblPr>
              <a:tblGrid>
                <a:gridCol w="5657073">
                  <a:extLst>
                    <a:ext uri="{9D8B030D-6E8A-4147-A177-3AD203B41FA5}">
                      <a16:colId xmlns:a16="http://schemas.microsoft.com/office/drawing/2014/main" val="4199304451"/>
                    </a:ext>
                  </a:extLst>
                </a:gridCol>
              </a:tblGrid>
              <a:tr h="328930">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83564401"/>
                  </a:ext>
                </a:extLst>
              </a:tr>
              <a:tr h="2110740">
                <a:tc>
                  <a:txBody>
                    <a:bodyPr/>
                    <a:lstStyle/>
                    <a:p>
                      <a:pPr>
                        <a:lnSpc>
                          <a:spcPct val="107000"/>
                        </a:lnSpc>
                        <a:spcAft>
                          <a:spcPts val="800"/>
                        </a:spcAft>
                      </a:pPr>
                      <a:r>
                        <a:rPr lang="es-ES" sz="1400" dirty="0">
                          <a:solidFill>
                            <a:srgbClr val="575756"/>
                          </a:solidFill>
                          <a:effectLst/>
                        </a:rPr>
                        <a:t>Quien define los </a:t>
                      </a:r>
                      <a:r>
                        <a:rPr lang="es-ES" sz="1400" dirty="0" err="1">
                          <a:solidFill>
                            <a:srgbClr val="575756"/>
                          </a:solidFill>
                          <a:effectLst/>
                        </a:rPr>
                        <a:t>Features</a:t>
                      </a:r>
                      <a:r>
                        <a:rPr lang="es-ES" sz="1400" dirty="0">
                          <a:solidFill>
                            <a:srgbClr val="575756"/>
                          </a:solidFill>
                          <a:effectLst/>
                        </a:rPr>
                        <a:t> es el </a:t>
                      </a:r>
                      <a:r>
                        <a:rPr lang="es-ES" sz="1400" dirty="0" err="1">
                          <a:solidFill>
                            <a:srgbClr val="575756"/>
                          </a:solidFill>
                          <a:effectLst/>
                        </a:rPr>
                        <a:t>Product</a:t>
                      </a:r>
                      <a:r>
                        <a:rPr lang="es-ES" sz="1400" dirty="0">
                          <a:solidFill>
                            <a:srgbClr val="575756"/>
                          </a:solidFill>
                          <a:effectLst/>
                        </a:rPr>
                        <a:t> Manager en colaboración con lo </a:t>
                      </a:r>
                      <a:r>
                        <a:rPr lang="es-ES" sz="1400" dirty="0" err="1">
                          <a:solidFill>
                            <a:srgbClr val="575756"/>
                          </a:solidFill>
                          <a:effectLst/>
                        </a:rPr>
                        <a:t>Product</a:t>
                      </a:r>
                      <a:r>
                        <a:rPr lang="es-ES" sz="1400" dirty="0">
                          <a:solidFill>
                            <a:srgbClr val="575756"/>
                          </a:solidFill>
                          <a:effectLst/>
                        </a:rPr>
                        <a:t> </a:t>
                      </a:r>
                      <a:r>
                        <a:rPr lang="es-ES" sz="1400" dirty="0" err="1">
                          <a:solidFill>
                            <a:srgbClr val="575756"/>
                          </a:solidFill>
                          <a:effectLst/>
                        </a:rPr>
                        <a:t>Owners</a:t>
                      </a:r>
                      <a:r>
                        <a:rPr lang="es-ES" sz="1400" dirty="0">
                          <a:solidFill>
                            <a:srgbClr val="575756"/>
                          </a:solidFill>
                          <a:effectLst/>
                        </a:rPr>
                        <a:t> y </a:t>
                      </a:r>
                      <a:r>
                        <a:rPr lang="es-ES" sz="1400" dirty="0" err="1">
                          <a:solidFill>
                            <a:srgbClr val="575756"/>
                          </a:solidFill>
                          <a:effectLst/>
                        </a:rPr>
                        <a:t>Stakeholder</a:t>
                      </a:r>
                      <a:r>
                        <a:rPr lang="es-ES" sz="1400" dirty="0">
                          <a:solidFill>
                            <a:srgbClr val="575756"/>
                          </a:solidFill>
                          <a:effectLst/>
                        </a:rPr>
                        <a:t>. </a:t>
                      </a:r>
                      <a:endParaRPr lang="es-CO" sz="1100" dirty="0">
                        <a:solidFill>
                          <a:srgbClr val="575756"/>
                        </a:solidFill>
                        <a:effectLst/>
                      </a:endParaRPr>
                    </a:p>
                    <a:p>
                      <a:pPr>
                        <a:lnSpc>
                          <a:spcPct val="107000"/>
                        </a:lnSpc>
                        <a:spcAft>
                          <a:spcPts val="800"/>
                        </a:spcAft>
                      </a:pPr>
                      <a:r>
                        <a:rPr lang="es-ES" sz="1400" dirty="0">
                          <a:solidFill>
                            <a:srgbClr val="575756"/>
                          </a:solidFill>
                          <a:effectLst/>
                        </a:rPr>
                        <a:t>El equipo de desarrollo también puede contribuir en la generación de </a:t>
                      </a:r>
                      <a:r>
                        <a:rPr lang="es-ES" sz="1400" dirty="0" err="1">
                          <a:solidFill>
                            <a:srgbClr val="575756"/>
                          </a:solidFill>
                          <a:effectLst/>
                        </a:rPr>
                        <a:t>features</a:t>
                      </a:r>
                      <a:r>
                        <a:rPr lang="es-ES" sz="1400" dirty="0">
                          <a:solidFill>
                            <a:srgbClr val="575756"/>
                          </a:solidFill>
                          <a:effectLst/>
                        </a:rPr>
                        <a:t>.</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1416472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675E948D-8936-493B-8373-3E498008F00C}"/>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2332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.9 </a:t>
            </a:r>
            <a:r>
              <a:rPr lang="es-ES" b="1" dirty="0">
                <a:solidFill>
                  <a:srgbClr val="AD198D"/>
                </a:solidFill>
                <a:latin typeface="Arial" panose="020B0604020202020204" pitchFamily="34" charset="0"/>
                <a:cs typeface="Arial" panose="020B0604020202020204" pitchFamily="34" charset="0"/>
                <a:sym typeface="+mn-ea"/>
              </a:rPr>
              <a:t>Objetivos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objetivo (3).png">
            <a:extLst>
              <a:ext uri="{FF2B5EF4-FFF2-40B4-BE49-F238E27FC236}">
                <a16:creationId xmlns:a16="http://schemas.microsoft.com/office/drawing/2014/main" id="{D34246BB-EEAE-4B56-A2EE-173A5CD765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2895" y="2575421"/>
            <a:ext cx="2641600" cy="2642478"/>
          </a:xfrm>
          <a:prstGeom prst="rect">
            <a:avLst/>
          </a:prstGeom>
          <a:noFill/>
          <a:ln>
            <a:noFill/>
          </a:ln>
        </p:spPr>
      </p:pic>
      <p:graphicFrame>
        <p:nvGraphicFramePr>
          <p:cNvPr id="12" name="Tabla 11">
            <a:extLst>
              <a:ext uri="{FF2B5EF4-FFF2-40B4-BE49-F238E27FC236}">
                <a16:creationId xmlns:a16="http://schemas.microsoft.com/office/drawing/2014/main" id="{DCE00857-EE3E-4989-BB51-2528F9DF613A}"/>
              </a:ext>
            </a:extLst>
          </p:cNvPr>
          <p:cNvGraphicFramePr>
            <a:graphicFrameLocks noGrp="1"/>
          </p:cNvGraphicFramePr>
          <p:nvPr>
            <p:extLst>
              <p:ext uri="{D42A27DB-BD31-4B8C-83A1-F6EECF244321}">
                <p14:modId xmlns:p14="http://schemas.microsoft.com/office/powerpoint/2010/main" val="3870014018"/>
              </p:ext>
            </p:extLst>
          </p:nvPr>
        </p:nvGraphicFramePr>
        <p:xfrm>
          <a:off x="4875868" y="1772931"/>
          <a:ext cx="2641600" cy="22355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622050618"/>
                    </a:ext>
                  </a:extLst>
                </a:gridCol>
              </a:tblGrid>
              <a:tr h="298645">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38167157"/>
                  </a:ext>
                </a:extLst>
              </a:tr>
              <a:tr h="19157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el listado de los objetivos, que se deberán cumplir durante un PI, estos deben estar alineado con los objetivos técnicos, comerciales y organizacionales para que generen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6971936"/>
                  </a:ext>
                </a:extLst>
              </a:tr>
            </a:tbl>
          </a:graphicData>
        </a:graphic>
      </p:graphicFrame>
      <p:graphicFrame>
        <p:nvGraphicFramePr>
          <p:cNvPr id="13" name="Tabla 12">
            <a:extLst>
              <a:ext uri="{FF2B5EF4-FFF2-40B4-BE49-F238E27FC236}">
                <a16:creationId xmlns:a16="http://schemas.microsoft.com/office/drawing/2014/main" id="{3E19C77E-107A-4B07-91D9-745706234FE7}"/>
              </a:ext>
            </a:extLst>
          </p:cNvPr>
          <p:cNvGraphicFramePr>
            <a:graphicFrameLocks noGrp="1"/>
          </p:cNvGraphicFramePr>
          <p:nvPr>
            <p:extLst>
              <p:ext uri="{D42A27DB-BD31-4B8C-83A1-F6EECF244321}">
                <p14:modId xmlns:p14="http://schemas.microsoft.com/office/powerpoint/2010/main" val="2235079522"/>
              </p:ext>
            </p:extLst>
          </p:nvPr>
        </p:nvGraphicFramePr>
        <p:xfrm>
          <a:off x="8037585" y="1761950"/>
          <a:ext cx="2641600" cy="219196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533799146"/>
                    </a:ext>
                  </a:extLst>
                </a:gridCol>
              </a:tblGrid>
              <a:tr h="29185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64581183"/>
                  </a:ext>
                </a:extLst>
              </a:tr>
              <a:tr h="18722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Ofrecer un visión clara y compartida de lo que se debe lograr para dar solución a las necesidades del negocio.</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4043348"/>
                  </a:ext>
                </a:extLst>
              </a:tr>
            </a:tbl>
          </a:graphicData>
        </a:graphic>
      </p:graphicFrame>
      <p:graphicFrame>
        <p:nvGraphicFramePr>
          <p:cNvPr id="14" name="Tabla 13">
            <a:extLst>
              <a:ext uri="{FF2B5EF4-FFF2-40B4-BE49-F238E27FC236}">
                <a16:creationId xmlns:a16="http://schemas.microsoft.com/office/drawing/2014/main" id="{AF0A5FAF-5CAD-4C41-B4A9-665620239D76}"/>
              </a:ext>
            </a:extLst>
          </p:cNvPr>
          <p:cNvGraphicFramePr>
            <a:graphicFrameLocks noGrp="1"/>
          </p:cNvGraphicFramePr>
          <p:nvPr>
            <p:extLst>
              <p:ext uri="{D42A27DB-BD31-4B8C-83A1-F6EECF244321}">
                <p14:modId xmlns:p14="http://schemas.microsoft.com/office/powerpoint/2010/main" val="809327019"/>
              </p:ext>
            </p:extLst>
          </p:nvPr>
        </p:nvGraphicFramePr>
        <p:xfrm>
          <a:off x="4875868" y="4174031"/>
          <a:ext cx="2641600" cy="208323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72391096"/>
                    </a:ext>
                  </a:extLst>
                </a:gridCol>
              </a:tblGrid>
              <a:tr h="27481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013257719"/>
                  </a:ext>
                </a:extLst>
              </a:tr>
              <a:tr h="176350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y los roles de programa.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651875570"/>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994EB4BE-AFF4-4874-BFD6-29DC5A3765C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69036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.10 </a:t>
            </a:r>
            <a:r>
              <a:rPr lang="es-ES" b="1" dirty="0">
                <a:solidFill>
                  <a:srgbClr val="AD198D"/>
                </a:solidFill>
                <a:latin typeface="Arial" panose="020B0604020202020204" pitchFamily="34" charset="0"/>
                <a:cs typeface="Arial" panose="020B0604020202020204" pitchFamily="34" charset="0"/>
                <a:sym typeface="+mn-ea"/>
              </a:rPr>
              <a:t>Mapa de Riesgos</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peligro.png">
            <a:extLst>
              <a:ext uri="{FF2B5EF4-FFF2-40B4-BE49-F238E27FC236}">
                <a16:creationId xmlns:a16="http://schemas.microsoft.com/office/drawing/2014/main" id="{DF7B46E6-CAA0-4EB8-B38A-9DFDD6495E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0878" y="2133633"/>
            <a:ext cx="2747822" cy="2797973"/>
          </a:xfrm>
          <a:prstGeom prst="rect">
            <a:avLst/>
          </a:prstGeom>
          <a:noFill/>
          <a:ln>
            <a:noFill/>
          </a:ln>
        </p:spPr>
      </p:pic>
      <p:graphicFrame>
        <p:nvGraphicFramePr>
          <p:cNvPr id="2" name="Tabla 1">
            <a:extLst>
              <a:ext uri="{FF2B5EF4-FFF2-40B4-BE49-F238E27FC236}">
                <a16:creationId xmlns:a16="http://schemas.microsoft.com/office/drawing/2014/main" id="{FED9E6A9-F7FD-4801-8BC7-57A18ABDB092}"/>
              </a:ext>
            </a:extLst>
          </p:cNvPr>
          <p:cNvGraphicFramePr>
            <a:graphicFrameLocks noGrp="1"/>
          </p:cNvGraphicFramePr>
          <p:nvPr>
            <p:extLst>
              <p:ext uri="{D42A27DB-BD31-4B8C-83A1-F6EECF244321}">
                <p14:modId xmlns:p14="http://schemas.microsoft.com/office/powerpoint/2010/main" val="1091253666"/>
              </p:ext>
            </p:extLst>
          </p:nvPr>
        </p:nvGraphicFramePr>
        <p:xfrm>
          <a:off x="4775200" y="1817836"/>
          <a:ext cx="2641600" cy="202602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369358474"/>
                    </a:ext>
                  </a:extLst>
                </a:gridCol>
              </a:tblGrid>
              <a:tr h="26598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602331567"/>
                  </a:ext>
                </a:extLst>
              </a:tr>
              <a:tr h="170629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mapa donde se relacionan los riesgos identificados durante el PI, y a los cuales se les debe generar un plan de mitigación y acción.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46533796"/>
                  </a:ext>
                </a:extLst>
              </a:tr>
            </a:tbl>
          </a:graphicData>
        </a:graphic>
      </p:graphicFrame>
      <p:graphicFrame>
        <p:nvGraphicFramePr>
          <p:cNvPr id="3" name="Tabla 2">
            <a:extLst>
              <a:ext uri="{FF2B5EF4-FFF2-40B4-BE49-F238E27FC236}">
                <a16:creationId xmlns:a16="http://schemas.microsoft.com/office/drawing/2014/main" id="{7CC2922E-F70C-481F-8C87-3DB433B01AEA}"/>
              </a:ext>
            </a:extLst>
          </p:cNvPr>
          <p:cNvGraphicFramePr>
            <a:graphicFrameLocks noGrp="1"/>
          </p:cNvGraphicFramePr>
          <p:nvPr>
            <p:extLst>
              <p:ext uri="{D42A27DB-BD31-4B8C-83A1-F6EECF244321}">
                <p14:modId xmlns:p14="http://schemas.microsoft.com/office/powerpoint/2010/main" val="1119852441"/>
              </p:ext>
            </p:extLst>
          </p:nvPr>
        </p:nvGraphicFramePr>
        <p:xfrm>
          <a:off x="7904293" y="1817836"/>
          <a:ext cx="2641600" cy="193144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30746824"/>
                    </a:ext>
                  </a:extLst>
                </a:gridCol>
              </a:tblGrid>
              <a:tr h="2810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154949555"/>
                  </a:ext>
                </a:extLst>
              </a:tr>
              <a:tr h="1611723">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Dar visibilidad a los hallazgos que puedan poner en riesgo el cumplimiento del PI.</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52064104"/>
                  </a:ext>
                </a:extLst>
              </a:tr>
            </a:tbl>
          </a:graphicData>
        </a:graphic>
      </p:graphicFrame>
      <p:graphicFrame>
        <p:nvGraphicFramePr>
          <p:cNvPr id="4" name="Tabla 3">
            <a:extLst>
              <a:ext uri="{FF2B5EF4-FFF2-40B4-BE49-F238E27FC236}">
                <a16:creationId xmlns:a16="http://schemas.microsoft.com/office/drawing/2014/main" id="{7EAA23DB-B980-4E80-A8A2-2D91F2A2EE50}"/>
              </a:ext>
            </a:extLst>
          </p:cNvPr>
          <p:cNvGraphicFramePr>
            <a:graphicFrameLocks noGrp="1"/>
          </p:cNvGraphicFramePr>
          <p:nvPr>
            <p:extLst>
              <p:ext uri="{D42A27DB-BD31-4B8C-83A1-F6EECF244321}">
                <p14:modId xmlns:p14="http://schemas.microsoft.com/office/powerpoint/2010/main" val="3776957501"/>
              </p:ext>
            </p:extLst>
          </p:nvPr>
        </p:nvGraphicFramePr>
        <p:xfrm>
          <a:off x="4775201" y="4236533"/>
          <a:ext cx="2641600" cy="194509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607100116"/>
                    </a:ext>
                  </a:extLst>
                </a:gridCol>
              </a:tblGrid>
              <a:tr h="253293">
                <a:tc>
                  <a:txBody>
                    <a:bodyPr/>
                    <a:lstStyle/>
                    <a:p>
                      <a:pPr algn="l">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12111444"/>
                  </a:ext>
                </a:extLst>
              </a:tr>
              <a:tr h="1625375">
                <a:tc>
                  <a:txBody>
                    <a:bodyPr/>
                    <a:lstStyle/>
                    <a:p>
                      <a:pPr algn="l">
                        <a:lnSpc>
                          <a:spcPct val="107000"/>
                        </a:lnSpc>
                        <a:spcAft>
                          <a:spcPts val="800"/>
                        </a:spcAft>
                      </a:pPr>
                      <a:r>
                        <a:rPr lang="es-ES" sz="1400" dirty="0">
                          <a:solidFill>
                            <a:srgbClr val="575756"/>
                          </a:solidFill>
                          <a:effectLst/>
                        </a:rPr>
                        <a:t>La responsabilidad de este mapa es de todos, pero quien encabeza la gestión del mismo es el RTE</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21837769"/>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D7B94BF3-18ED-4009-9340-AC70B794494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92459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.11 </a:t>
            </a:r>
            <a:r>
              <a:rPr lang="es-ES" b="1" dirty="0">
                <a:solidFill>
                  <a:srgbClr val="AD198D"/>
                </a:solidFill>
                <a:latin typeface="Arial" panose="020B0604020202020204" pitchFamily="34" charset="0"/>
                <a:cs typeface="Arial" panose="020B0604020202020204" pitchFamily="34" charset="0"/>
                <a:sym typeface="+mn-ea"/>
              </a:rPr>
              <a:t>Plan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C:\Users\Rene\Downloads\distancia.png">
            <a:extLst>
              <a:ext uri="{FF2B5EF4-FFF2-40B4-BE49-F238E27FC236}">
                <a16:creationId xmlns:a16="http://schemas.microsoft.com/office/drawing/2014/main" id="{3AF779B6-D860-4247-A858-E52BFA239D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9988" y="2189940"/>
            <a:ext cx="2163872" cy="2478119"/>
          </a:xfrm>
          <a:prstGeom prst="rect">
            <a:avLst/>
          </a:prstGeom>
          <a:noFill/>
          <a:ln>
            <a:noFill/>
          </a:ln>
        </p:spPr>
      </p:pic>
      <p:graphicFrame>
        <p:nvGraphicFramePr>
          <p:cNvPr id="7" name="Tabla 6">
            <a:extLst>
              <a:ext uri="{FF2B5EF4-FFF2-40B4-BE49-F238E27FC236}">
                <a16:creationId xmlns:a16="http://schemas.microsoft.com/office/drawing/2014/main" id="{3A50CFEA-DA3B-45E6-9C7D-83FD3578B713}"/>
              </a:ext>
            </a:extLst>
          </p:cNvPr>
          <p:cNvGraphicFramePr>
            <a:graphicFrameLocks noGrp="1"/>
          </p:cNvGraphicFramePr>
          <p:nvPr>
            <p:extLst>
              <p:ext uri="{D42A27DB-BD31-4B8C-83A1-F6EECF244321}">
                <p14:modId xmlns:p14="http://schemas.microsoft.com/office/powerpoint/2010/main" val="4136794183"/>
              </p:ext>
            </p:extLst>
          </p:nvPr>
        </p:nvGraphicFramePr>
        <p:xfrm>
          <a:off x="4591570" y="1631687"/>
          <a:ext cx="2641600" cy="2131569"/>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21054610"/>
                    </a:ext>
                  </a:extLst>
                </a:gridCol>
              </a:tblGrid>
              <a:tr h="2824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64719688"/>
                  </a:ext>
                </a:extLst>
              </a:tr>
              <a:tr h="1811846">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informe de lo planeado durante 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 Que debe contener, los objetivos, los compromisos de cada equipo, y un plan inicial de ejecución del PI.</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17095159"/>
                  </a:ext>
                </a:extLst>
              </a:tr>
            </a:tbl>
          </a:graphicData>
        </a:graphic>
      </p:graphicFrame>
      <p:graphicFrame>
        <p:nvGraphicFramePr>
          <p:cNvPr id="10" name="Tabla 9">
            <a:extLst>
              <a:ext uri="{FF2B5EF4-FFF2-40B4-BE49-F238E27FC236}">
                <a16:creationId xmlns:a16="http://schemas.microsoft.com/office/drawing/2014/main" id="{66EBED3A-6348-4367-BF82-8B588BCB5EA9}"/>
              </a:ext>
            </a:extLst>
          </p:cNvPr>
          <p:cNvGraphicFramePr>
            <a:graphicFrameLocks noGrp="1"/>
          </p:cNvGraphicFramePr>
          <p:nvPr>
            <p:extLst>
              <p:ext uri="{D42A27DB-BD31-4B8C-83A1-F6EECF244321}">
                <p14:modId xmlns:p14="http://schemas.microsoft.com/office/powerpoint/2010/main" val="1680647104"/>
              </p:ext>
            </p:extLst>
          </p:nvPr>
        </p:nvGraphicFramePr>
        <p:xfrm>
          <a:off x="7827001" y="1631686"/>
          <a:ext cx="2641600" cy="215508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5126968"/>
                    </a:ext>
                  </a:extLst>
                </a:gridCol>
              </a:tblGrid>
              <a:tr h="286108">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1742381"/>
                  </a:ext>
                </a:extLst>
              </a:tr>
              <a:tr h="1835364">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Documentar los resultados del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cs typeface="Arial" panose="020B0604020202020204" pitchFamily="34" charset="0"/>
                      </a:endParaRPr>
                    </a:p>
                    <a:p>
                      <a:pPr algn="l">
                        <a:lnSpc>
                          <a:spcPct val="107000"/>
                        </a:lnSpc>
                        <a:spcAft>
                          <a:spcPts val="800"/>
                        </a:spcAft>
                      </a:pP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734996601"/>
                  </a:ext>
                </a:extLst>
              </a:tr>
            </a:tbl>
          </a:graphicData>
        </a:graphic>
      </p:graphicFrame>
      <p:graphicFrame>
        <p:nvGraphicFramePr>
          <p:cNvPr id="11" name="Tabla 10">
            <a:extLst>
              <a:ext uri="{FF2B5EF4-FFF2-40B4-BE49-F238E27FC236}">
                <a16:creationId xmlns:a16="http://schemas.microsoft.com/office/drawing/2014/main" id="{79DE66EC-C191-4AB3-81FF-7A8B5949E087}"/>
              </a:ext>
            </a:extLst>
          </p:cNvPr>
          <p:cNvGraphicFramePr>
            <a:graphicFrameLocks noGrp="1"/>
          </p:cNvGraphicFramePr>
          <p:nvPr>
            <p:extLst>
              <p:ext uri="{D42A27DB-BD31-4B8C-83A1-F6EECF244321}">
                <p14:modId xmlns:p14="http://schemas.microsoft.com/office/powerpoint/2010/main" val="571301693"/>
              </p:ext>
            </p:extLst>
          </p:nvPr>
        </p:nvGraphicFramePr>
        <p:xfrm>
          <a:off x="4591570" y="4171074"/>
          <a:ext cx="2641600" cy="163168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632290528"/>
                    </a:ext>
                  </a:extLst>
                </a:gridCol>
              </a:tblGrid>
              <a:tr h="256236">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99208466"/>
                  </a:ext>
                </a:extLst>
              </a:tr>
              <a:tr h="131195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RTE-SCRUM MASTER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11619203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268BCE3B-A859-47CC-AF4D-F2C0A840CBF3}"/>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0351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.12 </a:t>
            </a:r>
            <a:r>
              <a:rPr lang="es-ES" b="1" dirty="0">
                <a:solidFill>
                  <a:srgbClr val="AD198D"/>
                </a:solidFill>
                <a:latin typeface="Arial" panose="020B0604020202020204" pitchFamily="34" charset="0"/>
                <a:cs typeface="Arial" panose="020B0604020202020204" pitchFamily="34" charset="0"/>
                <a:sym typeface="+mn-ea"/>
              </a:rPr>
              <a:t>Mínimo Producto Viable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branding.png">
            <a:extLst>
              <a:ext uri="{FF2B5EF4-FFF2-40B4-BE49-F238E27FC236}">
                <a16:creationId xmlns:a16="http://schemas.microsoft.com/office/drawing/2014/main" id="{8165B1C4-7445-4C56-81B8-014D31E975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65357" y="2005171"/>
            <a:ext cx="2927501" cy="2977194"/>
          </a:xfrm>
          <a:prstGeom prst="rect">
            <a:avLst/>
          </a:prstGeom>
          <a:noFill/>
          <a:ln>
            <a:noFill/>
          </a:ln>
        </p:spPr>
      </p:pic>
      <p:graphicFrame>
        <p:nvGraphicFramePr>
          <p:cNvPr id="2" name="Tabla 1">
            <a:extLst>
              <a:ext uri="{FF2B5EF4-FFF2-40B4-BE49-F238E27FC236}">
                <a16:creationId xmlns:a16="http://schemas.microsoft.com/office/drawing/2014/main" id="{2B664EF2-0140-4BF1-AC86-F72046A34FE1}"/>
              </a:ext>
            </a:extLst>
          </p:cNvPr>
          <p:cNvGraphicFramePr>
            <a:graphicFrameLocks noGrp="1"/>
          </p:cNvGraphicFramePr>
          <p:nvPr>
            <p:extLst>
              <p:ext uri="{D42A27DB-BD31-4B8C-83A1-F6EECF244321}">
                <p14:modId xmlns:p14="http://schemas.microsoft.com/office/powerpoint/2010/main" val="2769331956"/>
              </p:ext>
            </p:extLst>
          </p:nvPr>
        </p:nvGraphicFramePr>
        <p:xfrm>
          <a:off x="5358295" y="1585078"/>
          <a:ext cx="2641600" cy="238642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745676550"/>
                    </a:ext>
                  </a:extLst>
                </a:gridCol>
              </a:tblGrid>
              <a:tr h="341014">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84684774"/>
                  </a:ext>
                </a:extLst>
              </a:tr>
              <a:tr h="204540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una versión de un producto que permite a través de </a:t>
                      </a:r>
                      <a:r>
                        <a:rPr lang="es-ES" sz="1400" dirty="0" err="1">
                          <a:solidFill>
                            <a:srgbClr val="575756"/>
                          </a:solidFill>
                          <a:effectLst/>
                          <a:latin typeface="Arial" panose="020B0604020202020204" pitchFamily="34" charset="0"/>
                          <a:cs typeface="Arial" panose="020B0604020202020204" pitchFamily="34" charset="0"/>
                        </a:rPr>
                        <a:t>feedback</a:t>
                      </a:r>
                      <a:r>
                        <a:rPr lang="es-ES" sz="1400" dirty="0">
                          <a:solidFill>
                            <a:srgbClr val="575756"/>
                          </a:solidFill>
                          <a:effectLst/>
                          <a:latin typeface="Arial" panose="020B0604020202020204" pitchFamily="34" charset="0"/>
                          <a:cs typeface="Arial" panose="020B0604020202020204" pitchFamily="34" charset="0"/>
                        </a:rPr>
                        <a:t> de los mismos usuarios, recolectar información para aprender y mejorar las siguientes versiones y así asegurar un producto de valor.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02566445"/>
                  </a:ext>
                </a:extLst>
              </a:tr>
            </a:tbl>
          </a:graphicData>
        </a:graphic>
      </p:graphicFrame>
      <p:graphicFrame>
        <p:nvGraphicFramePr>
          <p:cNvPr id="3" name="Tabla 2">
            <a:extLst>
              <a:ext uri="{FF2B5EF4-FFF2-40B4-BE49-F238E27FC236}">
                <a16:creationId xmlns:a16="http://schemas.microsoft.com/office/drawing/2014/main" id="{0BD157AA-00F1-4114-BD19-06BD1F91FCD5}"/>
              </a:ext>
            </a:extLst>
          </p:cNvPr>
          <p:cNvGraphicFramePr>
            <a:graphicFrameLocks noGrp="1"/>
          </p:cNvGraphicFramePr>
          <p:nvPr>
            <p:extLst>
              <p:ext uri="{D42A27DB-BD31-4B8C-83A1-F6EECF244321}">
                <p14:modId xmlns:p14="http://schemas.microsoft.com/office/powerpoint/2010/main" val="4047032018"/>
              </p:ext>
            </p:extLst>
          </p:nvPr>
        </p:nvGraphicFramePr>
        <p:xfrm>
          <a:off x="8370340" y="1585077"/>
          <a:ext cx="2641600" cy="238642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772724323"/>
                    </a:ext>
                  </a:extLst>
                </a:gridCol>
              </a:tblGrid>
              <a:tr h="33656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522910258"/>
                  </a:ext>
                </a:extLst>
              </a:tr>
              <a:tr h="2049860">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Asegurar la entrega de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27145499"/>
                  </a:ext>
                </a:extLst>
              </a:tr>
            </a:tbl>
          </a:graphicData>
        </a:graphic>
      </p:graphicFrame>
      <p:graphicFrame>
        <p:nvGraphicFramePr>
          <p:cNvPr id="4" name="Tabla 3">
            <a:extLst>
              <a:ext uri="{FF2B5EF4-FFF2-40B4-BE49-F238E27FC236}">
                <a16:creationId xmlns:a16="http://schemas.microsoft.com/office/drawing/2014/main" id="{221585E7-0747-4E69-837A-603AFFAD249C}"/>
              </a:ext>
            </a:extLst>
          </p:cNvPr>
          <p:cNvGraphicFramePr>
            <a:graphicFrameLocks noGrp="1"/>
          </p:cNvGraphicFramePr>
          <p:nvPr>
            <p:extLst>
              <p:ext uri="{D42A27DB-BD31-4B8C-83A1-F6EECF244321}">
                <p14:modId xmlns:p14="http://schemas.microsoft.com/office/powerpoint/2010/main" val="3338116510"/>
              </p:ext>
            </p:extLst>
          </p:nvPr>
        </p:nvGraphicFramePr>
        <p:xfrm>
          <a:off x="5358295" y="4200284"/>
          <a:ext cx="2641600" cy="182349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432173523"/>
                    </a:ext>
                  </a:extLst>
                </a:gridCol>
              </a:tblGrid>
              <a:tr h="2343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34897251"/>
                  </a:ext>
                </a:extLst>
              </a:tr>
              <a:tr h="150377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RTE, Business </a:t>
                      </a:r>
                      <a:r>
                        <a:rPr lang="es-ES" sz="1400" dirty="0" err="1">
                          <a:solidFill>
                            <a:srgbClr val="575756"/>
                          </a:solidFill>
                          <a:effectLst/>
                          <a:latin typeface="Arial" panose="020B0604020202020204" pitchFamily="34" charset="0"/>
                          <a:cs typeface="Arial" panose="020B0604020202020204" pitchFamily="34" charset="0"/>
                        </a:rPr>
                        <a:t>Owners</a:t>
                      </a:r>
                      <a:r>
                        <a:rPr lang="es-ES" sz="1400" dirty="0">
                          <a:solidFill>
                            <a:srgbClr val="575756"/>
                          </a:solidFill>
                          <a:effectLst/>
                          <a:latin typeface="Arial" panose="020B0604020202020204" pitchFamily="34" charset="0"/>
                          <a:cs typeface="Arial" panose="020B0604020202020204" pitchFamily="34" charset="0"/>
                        </a:rPr>
                        <a:t>,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Manager</a:t>
                      </a: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933143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1F091CCE-16A6-4A87-A8AC-436ED3E27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6251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D7E3C468-3606-4164-BF63-CE1FE9BB952B}"/>
              </a:ext>
            </a:extLst>
          </p:cNvPr>
          <p:cNvSpPr>
            <a:spLocks noGrp="1"/>
          </p:cNvSpPr>
          <p:nvPr>
            <p:ph type="title"/>
          </p:nvPr>
        </p:nvSpPr>
        <p:spPr>
          <a:xfrm>
            <a:off x="912767" y="2429643"/>
            <a:ext cx="6566205" cy="1325563"/>
          </a:xfrm>
        </p:spPr>
        <p:txBody>
          <a:bodyPr>
            <a:normAutofit/>
          </a:bodyPr>
          <a:lstStyle/>
          <a:p>
            <a:r>
              <a:rPr lang="es-ES" sz="7200" b="1" dirty="0">
                <a:solidFill>
                  <a:srgbClr val="AD198D"/>
                </a:solidFill>
                <a:latin typeface="Arial" panose="020B0604020202020204" pitchFamily="34" charset="0"/>
                <a:cs typeface="Arial" panose="020B0604020202020204" pitchFamily="34" charset="0"/>
              </a:rPr>
              <a:t>7</a:t>
            </a:r>
            <a:r>
              <a:rPr lang="es-ES" sz="7200" b="1" dirty="0" smtClean="0">
                <a:solidFill>
                  <a:srgbClr val="AD198D"/>
                </a:solidFill>
                <a:latin typeface="Arial" panose="020B0604020202020204" pitchFamily="34" charset="0"/>
                <a:cs typeface="Arial" panose="020B0604020202020204" pitchFamily="34" charset="0"/>
              </a:rPr>
              <a:t>. Ceremonias</a:t>
            </a:r>
            <a:endParaRPr lang="es-ES" sz="72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EEEA9B34-3456-4DD6-996F-664B72C41973}"/>
              </a:ext>
            </a:extLst>
          </p:cNvPr>
          <p:cNvCxnSpPr>
            <a:cxnSpLocks/>
          </p:cNvCxnSpPr>
          <p:nvPr/>
        </p:nvCxnSpPr>
        <p:spPr>
          <a:xfrm>
            <a:off x="862434" y="3635571"/>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7586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30458" y="133113"/>
            <a:ext cx="10515600" cy="1325563"/>
          </a:xfrm>
        </p:spPr>
        <p:txBody>
          <a:bodyPr>
            <a:normAutofit/>
          </a:bodyPr>
          <a:lstStyle/>
          <a:p>
            <a:r>
              <a:rPr lang="es-ES" b="1" dirty="0">
                <a:solidFill>
                  <a:srgbClr val="AD198D"/>
                </a:solidFill>
                <a:latin typeface="Arial" panose="020B0604020202020204" pitchFamily="34" charset="0"/>
                <a:cs typeface="Arial" panose="020B0604020202020204" pitchFamily="34" charset="0"/>
              </a:rPr>
              <a:t>7</a:t>
            </a:r>
            <a:r>
              <a:rPr lang="es-ES" b="1" dirty="0" smtClean="0">
                <a:solidFill>
                  <a:srgbClr val="AD198D"/>
                </a:solidFill>
                <a:latin typeface="Arial" panose="020B0604020202020204" pitchFamily="34" charset="0"/>
                <a:cs typeface="Arial" panose="020B0604020202020204" pitchFamily="34" charset="0"/>
              </a:rPr>
              <a:t>. </a:t>
            </a:r>
            <a:r>
              <a:rPr lang="es-ES" b="1" dirty="0">
                <a:solidFill>
                  <a:srgbClr val="AD198D"/>
                </a:solidFill>
                <a:latin typeface="Arial" panose="020B0604020202020204" pitchFamily="34" charset="0"/>
                <a:cs typeface="Arial" panose="020B0604020202020204" pitchFamily="34" charset="0"/>
              </a:rPr>
              <a:t>Ceremonias o Eventos - SAFE</a:t>
            </a:r>
          </a:p>
        </p:txBody>
      </p:sp>
      <p:sp>
        <p:nvSpPr>
          <p:cNvPr id="3" name="CuadroTexto 2"/>
          <p:cNvSpPr txBox="1"/>
          <p:nvPr/>
        </p:nvSpPr>
        <p:spPr>
          <a:xfrm>
            <a:off x="368703" y="1206194"/>
            <a:ext cx="11453957" cy="2584450"/>
          </a:xfrm>
          <a:prstGeom prst="rect">
            <a:avLst/>
          </a:prstGeom>
          <a:noFill/>
        </p:spPr>
        <p:txBody>
          <a:bodyPr wrap="square" rtlCol="0">
            <a:spAutoFit/>
          </a:bodyPr>
          <a:lstStyle/>
          <a:p>
            <a:endParaRPr lang="es-ES" b="1" dirty="0">
              <a:solidFill>
                <a:schemeClr val="accent1">
                  <a:lumMod val="75000"/>
                </a:schemeClr>
              </a:solidFill>
              <a:latin typeface="Arial" panose="020B0604020202020204" pitchFamily="34" charset="0"/>
              <a:cs typeface="Arial" panose="020B0604020202020204" pitchFamily="34" charset="0"/>
            </a:endParaRPr>
          </a:p>
          <a:p>
            <a:endParaRPr lang="es-ES" b="1" dirty="0">
              <a:solidFill>
                <a:schemeClr val="accent1">
                  <a:lumMod val="75000"/>
                </a:schemeClr>
              </a:solidFill>
              <a:latin typeface="Arial" panose="020B0604020202020204" pitchFamily="34" charset="0"/>
              <a:cs typeface="Arial" panose="020B0604020202020204" pitchFamily="34" charset="0"/>
            </a:endParaRPr>
          </a:p>
          <a:p>
            <a:r>
              <a:rPr lang="es-ES" altLang="en-US" dirty="0">
                <a:solidFill>
                  <a:srgbClr val="575756"/>
                </a:solidFill>
                <a:latin typeface="Arial" panose="020B0604020202020204" pitchFamily="34" charset="0"/>
                <a:cs typeface="Arial" panose="020B0604020202020204" pitchFamily="34" charset="0"/>
              </a:rPr>
              <a:t>Las ceremonias o eventos, son los espacios en los cuales el equipo de trabajo de una manera colaborativa, comparte sus puntos de vista, sus conocimientos,  su experticia para contribuir tanto en la planeación del trabajo a realizar para llegar a un objetivo común,  como también para encontrar esas oportunidades de mejora que aportan al mejoramiento continua a nivel de equipo y de organización.</a:t>
            </a:r>
          </a:p>
          <a:p>
            <a:endParaRPr lang="es-ES" altLang="en-US" dirty="0">
              <a:solidFill>
                <a:srgbClr val="575756"/>
              </a:solidFill>
              <a:latin typeface="Arial" panose="020B0604020202020204" pitchFamily="34" charset="0"/>
              <a:cs typeface="Arial" panose="020B0604020202020204" pitchFamily="34" charset="0"/>
            </a:endParaRPr>
          </a:p>
          <a:p>
            <a:r>
              <a:rPr lang="es-ES" altLang="en-US" dirty="0">
                <a:solidFill>
                  <a:srgbClr val="575756"/>
                </a:solidFill>
                <a:latin typeface="Arial" panose="020B0604020202020204" pitchFamily="34" charset="0"/>
                <a:cs typeface="Arial" panose="020B0604020202020204" pitchFamily="34" charset="0"/>
              </a:rPr>
              <a:t>A continuación se detallara cada una de las ceremonias recomendadas, bajo el marco </a:t>
            </a:r>
            <a:r>
              <a:rPr lang="es-ES" altLang="en-US" dirty="0" err="1">
                <a:solidFill>
                  <a:srgbClr val="575756"/>
                </a:solidFill>
                <a:latin typeface="Arial" panose="020B0604020202020204" pitchFamily="34" charset="0"/>
                <a:cs typeface="Arial" panose="020B0604020202020204" pitchFamily="34" charset="0"/>
              </a:rPr>
              <a:t>SAFe</a:t>
            </a:r>
            <a:r>
              <a:rPr lang="es-ES" altLang="en-US" dirty="0">
                <a:solidFill>
                  <a:srgbClr val="575756"/>
                </a:solidFill>
                <a:latin typeface="Arial" panose="020B0604020202020204" pitchFamily="34" charset="0"/>
                <a:cs typeface="Arial" panose="020B0604020202020204" pitchFamily="34" charset="0"/>
              </a:rPr>
              <a:t> y según la dinámica de trabajo de Experian.</a:t>
            </a:r>
          </a:p>
        </p:txBody>
      </p:sp>
      <p:pic>
        <p:nvPicPr>
          <p:cNvPr id="2" name="Marcador de posición de contenido 1"/>
          <p:cNvPicPr>
            <a:picLocks noGrp="1" noChangeAspect="1"/>
          </p:cNvPicPr>
          <p:nvPr>
            <p:ph idx="1"/>
          </p:nvPr>
        </p:nvPicPr>
        <p:blipFill>
          <a:blip r:embed="rId2"/>
          <a:stretch>
            <a:fillRect/>
          </a:stretch>
        </p:blipFill>
        <p:spPr>
          <a:xfrm>
            <a:off x="1627038" y="3964861"/>
            <a:ext cx="8782947" cy="2064865"/>
          </a:xfrm>
          <a:prstGeom prst="rect">
            <a:avLst/>
          </a:prstGeom>
        </p:spPr>
      </p:pic>
      <p:cxnSp>
        <p:nvCxnSpPr>
          <p:cNvPr id="5" name="Conector recto 4">
            <a:extLst>
              <a:ext uri="{FF2B5EF4-FFF2-40B4-BE49-F238E27FC236}">
                <a16:creationId xmlns:a16="http://schemas.microsoft.com/office/drawing/2014/main" id="{F1634ED0-7B38-4CF5-B8BF-D7DBC19F3691}"/>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lvl="1" algn="just"/>
            <a:r>
              <a:rPr lang="es-ES" altLang="en-US" dirty="0">
                <a:solidFill>
                  <a:srgbClr val="575756"/>
                </a:solidFill>
                <a:latin typeface="Arial" panose="020B0604020202020204" pitchFamily="34" charset="0"/>
                <a:cs typeface="Arial" panose="020B0604020202020204" pitchFamily="34" charset="0"/>
              </a:rPr>
              <a:t>Una </a:t>
            </a:r>
            <a:r>
              <a:rPr lang="es-ES" altLang="en-US" dirty="0" err="1">
                <a:solidFill>
                  <a:srgbClr val="575756"/>
                </a:solidFill>
                <a:latin typeface="Arial" panose="020B0604020202020204" pitchFamily="34" charset="0"/>
                <a:cs typeface="Arial" panose="020B0604020202020204" pitchFamily="34" charset="0"/>
              </a:rPr>
              <a:t>Inception</a:t>
            </a:r>
            <a:r>
              <a:rPr lang="es-ES" altLang="en-US" dirty="0">
                <a:solidFill>
                  <a:srgbClr val="575756"/>
                </a:solidFill>
                <a:latin typeface="Arial" panose="020B0604020202020204" pitchFamily="34" charset="0"/>
                <a:cs typeface="Arial" panose="020B0604020202020204" pitchFamily="34" charset="0"/>
              </a:rPr>
              <a:t> es un conjunto de dinámicas orientadas a enfocar a todas las personas involucradas en un proyecto hacia un mismo objetivo, reduciendo muchas de las incertidumbres, ayudando a exponer los riesgos más evidentes y poniendo en común las expectativas de todos. </a:t>
            </a:r>
            <a:endParaRPr lang="es-ES" dirty="0">
              <a:solidFill>
                <a:srgbClr val="575756"/>
              </a:solidFill>
              <a:latin typeface="Arial" panose="020B0604020202020204" pitchFamily="34" charset="0"/>
              <a:cs typeface="Arial" panose="020B0604020202020204" pitchFamily="34" charset="0"/>
            </a:endParaRPr>
          </a:p>
          <a:p>
            <a:pPr marL="800100" lvl="1" indent="-342900">
              <a:buAutoNum type="arabicPeriod"/>
            </a:pPr>
            <a:endParaRPr lang="es-ES" dirty="0">
              <a:solidFill>
                <a:schemeClr val="accent1">
                  <a:lumMod val="75000"/>
                </a:schemeClr>
              </a:solidFill>
              <a:latin typeface="Arial" panose="020B0604020202020204" pitchFamily="34" charset="0"/>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9" name="Título 3"/>
          <p:cNvSpPr txBox="1"/>
          <p:nvPr/>
        </p:nvSpPr>
        <p:spPr>
          <a:xfrm>
            <a:off x="645564" y="409434"/>
            <a:ext cx="8443845" cy="85433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 </a:t>
            </a:r>
            <a:r>
              <a:rPr lang="es-ES" b="1" dirty="0">
                <a:solidFill>
                  <a:srgbClr val="AD198D"/>
                </a:solidFill>
                <a:latin typeface="Arial" panose="020B0604020202020204" pitchFamily="34" charset="0"/>
                <a:cs typeface="Arial" panose="020B0604020202020204" pitchFamily="34" charset="0"/>
                <a:sym typeface="+mn-ea"/>
              </a:rPr>
              <a:t>Ceremonias o Eventos- SAFE: Inception</a:t>
            </a:r>
            <a:endParaRPr lang="es-ES" b="1" dirty="0">
              <a:solidFill>
                <a:srgbClr val="AD198D"/>
              </a:solidFill>
              <a:latin typeface="Arial" panose="020B0604020202020204" pitchFamily="34" charset="0"/>
              <a:cs typeface="Arial" panose="020B0604020202020204" pitchFamily="34" charset="0"/>
            </a:endParaRPr>
          </a:p>
        </p:txBody>
      </p:sp>
      <p:sp>
        <p:nvSpPr>
          <p:cNvPr id="4" name="Rectángulo: esquinas redondeadas 3">
            <a:hlinkClick r:id="rId4"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 </a:t>
            </a:r>
            <a:r>
              <a:rPr lang="es-ES" b="1" dirty="0">
                <a:solidFill>
                  <a:srgbClr val="AD198D"/>
                </a:solidFill>
                <a:latin typeface="Arial" panose="020B0604020202020204" pitchFamily="34" charset="0"/>
                <a:cs typeface="Arial" panose="020B0604020202020204" pitchFamily="34" charset="0"/>
                <a:sym typeface="+mn-ea"/>
              </a:rPr>
              <a:t>Entradas y Salidas: Inception</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040528"/>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Arquitectura Base</a:t>
            </a:r>
          </a:p>
          <a:p>
            <a:pPr algn="ctr"/>
            <a:endParaRPr lang="es-CO" sz="1100" dirty="0">
              <a:latin typeface="Arial" panose="020B0604020202020204" pitchFamily="34" charset="0"/>
              <a:cs typeface="Arial" panose="020B0604020202020204" pitchFamily="34" charset="0"/>
            </a:endParaRPr>
          </a:p>
        </p:txBody>
      </p:sp>
      <p:sp>
        <p:nvSpPr>
          <p:cNvPr id="27" name="Rectángulo 26">
            <a:extLst>
              <a:ext uri="{FF2B5EF4-FFF2-40B4-BE49-F238E27FC236}">
                <a16:creationId xmlns:a16="http://schemas.microsoft.com/office/drawing/2014/main" id="{01AEB219-5473-4CD9-A219-F48CFECCE568}"/>
              </a:ext>
            </a:extLst>
          </p:cNvPr>
          <p:cNvSpPr/>
          <p:nvPr/>
        </p:nvSpPr>
        <p:spPr>
          <a:xfrm>
            <a:off x="1355201" y="4199618"/>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Business Case</a:t>
            </a:r>
          </a:p>
          <a:p>
            <a:pPr algn="ctr"/>
            <a:endParaRPr lang="es-CO" sz="1100"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293768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sym typeface="+mn-ea"/>
              </a:rPr>
              <a:t>Mapa de Stakeholders</a:t>
            </a:r>
            <a:endParaRPr lang="es-ES" altLang="en-US" dirty="0">
              <a:latin typeface="Arial" panose="020B0604020202020204" pitchFamily="34" charset="0"/>
              <a:cs typeface="Arial" panose="020B0604020202020204" pitchFamily="34" charset="0"/>
            </a:endParaRPr>
          </a:p>
          <a:p>
            <a:pPr algn="ctr"/>
            <a:endParaRPr lang="es-CO" sz="1100" dirty="0">
              <a:latin typeface="Arial" panose="020B0604020202020204" pitchFamily="34" charset="0"/>
              <a:cs typeface="Arial" panose="020B0604020202020204" pitchFamily="34" charset="0"/>
            </a:endParaRPr>
          </a:p>
        </p:txBody>
      </p:sp>
      <p:sp>
        <p:nvSpPr>
          <p:cNvPr id="32" name="Rectángulo 31">
            <a:extLst>
              <a:ext uri="{FF2B5EF4-FFF2-40B4-BE49-F238E27FC236}">
                <a16:creationId xmlns:a16="http://schemas.microsoft.com/office/drawing/2014/main" id="{3B467C32-43A0-4CA1-A8E4-E8EE72621E54}"/>
              </a:ext>
            </a:extLst>
          </p:cNvPr>
          <p:cNvSpPr/>
          <p:nvPr/>
        </p:nvSpPr>
        <p:spPr>
          <a:xfrm>
            <a:off x="8051055" y="3815344"/>
            <a:ext cx="2040512" cy="80811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Riesgos</a:t>
            </a:r>
            <a:endParaRPr lang="es-CO" dirty="0">
              <a:latin typeface="Arial" panose="020B0604020202020204" pitchFamily="34" charset="0"/>
              <a:cs typeface="Arial" panose="020B0604020202020204" pitchFamily="34" charset="0"/>
            </a:endParaRPr>
          </a:p>
        </p:txBody>
      </p:sp>
      <p:sp>
        <p:nvSpPr>
          <p:cNvPr id="34" name="Rectángulo 33">
            <a:extLst>
              <a:ext uri="{FF2B5EF4-FFF2-40B4-BE49-F238E27FC236}">
                <a16:creationId xmlns:a16="http://schemas.microsoft.com/office/drawing/2014/main" id="{848DC907-3239-4A17-8A80-8CDA02648B8B}"/>
              </a:ext>
            </a:extLst>
          </p:cNvPr>
          <p:cNvSpPr/>
          <p:nvPr/>
        </p:nvSpPr>
        <p:spPr>
          <a:xfrm>
            <a:off x="8045504" y="4713015"/>
            <a:ext cx="2046063" cy="79859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a:t>
            </a:r>
            <a:endParaRPr lang="es-CO"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55202" y="2382432"/>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Visión del Negocio</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55202" y="3296835"/>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Identificación Interesados</a:t>
            </a:r>
          </a:p>
          <a:p>
            <a:pPr algn="ctr"/>
            <a:endParaRPr lang="es-CO" sz="11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1239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Visión clara de producto </a:t>
            </a:r>
          </a:p>
          <a:p>
            <a:pPr algn="ctr"/>
            <a:endParaRPr lang="es-CO" sz="1100" dirty="0">
              <a:latin typeface="Arial" panose="020B0604020202020204" pitchFamily="34" charset="0"/>
              <a:cs typeface="Arial" panose="020B0604020202020204" pitchFamily="34" charset="0"/>
            </a:endParaRPr>
          </a:p>
        </p:txBody>
      </p:sp>
      <p:sp>
        <p:nvSpPr>
          <p:cNvPr id="44" name="Rectángulo 43">
            <a:extLst>
              <a:ext uri="{FF2B5EF4-FFF2-40B4-BE49-F238E27FC236}">
                <a16:creationId xmlns:a16="http://schemas.microsoft.com/office/drawing/2014/main" id="{982182A8-48EB-4B06-B332-D5CFD88CF16C}"/>
              </a:ext>
            </a:extLst>
          </p:cNvPr>
          <p:cNvSpPr/>
          <p:nvPr/>
        </p:nvSpPr>
        <p:spPr>
          <a:xfrm>
            <a:off x="8045504" y="5618722"/>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MVP</a:t>
            </a: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111047" y="2937684"/>
            <a:ext cx="3262433"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Inception</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46" name="Cuadro de texto 30">
            <a:extLst>
              <a:ext uri="{FF2B5EF4-FFF2-40B4-BE49-F238E27FC236}">
                <a16:creationId xmlns:a16="http://schemas.microsoft.com/office/drawing/2014/main" id="{A01BA525-61F9-40D5-B523-63F89CCD8979}"/>
              </a:ext>
            </a:extLst>
          </p:cNvPr>
          <p:cNvSpPr txBox="1"/>
          <p:nvPr/>
        </p:nvSpPr>
        <p:spPr>
          <a:xfrm>
            <a:off x="645952" y="5282491"/>
            <a:ext cx="5234940" cy="1477328"/>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Nota: La duración del </a:t>
            </a:r>
            <a:r>
              <a:rPr lang="es-ES" altLang="en-US" b="1" dirty="0" err="1">
                <a:solidFill>
                  <a:srgbClr val="575756"/>
                </a:solidFill>
                <a:latin typeface="Arial" panose="020B0604020202020204" pitchFamily="34" charset="0"/>
                <a:cs typeface="Arial" panose="020B0604020202020204" pitchFamily="34" charset="0"/>
              </a:rPr>
              <a:t>Inception</a:t>
            </a:r>
            <a:r>
              <a:rPr lang="es-ES" altLang="en-US" b="1" dirty="0">
                <a:solidFill>
                  <a:srgbClr val="575756"/>
                </a:solidFill>
                <a:latin typeface="Arial" panose="020B0604020202020204" pitchFamily="34" charset="0"/>
                <a:cs typeface="Arial" panose="020B0604020202020204" pitchFamily="34" charset="0"/>
              </a:rPr>
              <a:t> depende de la complejidad del proyecto, en alguno casos puede ir desde 4 horas hasta 2 semanas, es facilitada por el Scrum Master o líder del equipo ágil.</a:t>
            </a:r>
          </a:p>
        </p:txBody>
      </p:sp>
      <p:sp>
        <p:nvSpPr>
          <p:cNvPr id="18"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32114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45313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365126"/>
            <a:ext cx="8755057" cy="103225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Ceremonias o Eventos- SAFE: PI Planning</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38200" y="1491581"/>
            <a:ext cx="2423615" cy="1217799"/>
          </a:xfrm>
          <a:prstGeom prst="wedgeEllipseCallout">
            <a:avLst>
              <a:gd name="adj1" fmla="val -16328"/>
              <a:gd name="adj2" fmla="val 65862"/>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4" y="3125470"/>
            <a:ext cx="2875327" cy="3288978"/>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El PI </a:t>
            </a:r>
            <a:r>
              <a:rPr lang="es-ES" altLang="en-US" dirty="0" err="1">
                <a:solidFill>
                  <a:schemeClr val="tx1"/>
                </a:solidFill>
                <a:latin typeface="Arial" panose="020B0604020202020204" pitchFamily="34" charset="0"/>
                <a:cs typeface="Arial" panose="020B0604020202020204" pitchFamily="34" charset="0"/>
              </a:rPr>
              <a:t>planning</a:t>
            </a:r>
            <a:r>
              <a:rPr lang="es-ES" altLang="en-US" dirty="0">
                <a:solidFill>
                  <a:schemeClr val="tx1"/>
                </a:solidFill>
                <a:latin typeface="Arial" panose="020B0604020202020204" pitchFamily="34" charset="0"/>
                <a:cs typeface="Arial" panose="020B0604020202020204" pitchFamily="34" charset="0"/>
              </a:rPr>
              <a:t> es una reunión de planeación del trabajo a realizar por un periodo de tiempo. Esta planeación debe estar alineada a los objetivos, propósito y misión de la organización.</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670369" y="1491581"/>
            <a:ext cx="2276342" cy="1242761"/>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3964305" y="3125470"/>
            <a:ext cx="2968758" cy="3288978"/>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En el PI </a:t>
            </a:r>
            <a:r>
              <a:rPr lang="es-ES" altLang="en-US" dirty="0" err="1">
                <a:solidFill>
                  <a:schemeClr val="tx1"/>
                </a:solidFill>
                <a:latin typeface="Arial" panose="020B0604020202020204" pitchFamily="34" charset="0"/>
                <a:cs typeface="Arial" panose="020B0604020202020204" pitchFamily="34" charset="0"/>
              </a:rPr>
              <a:t>Planning</a:t>
            </a:r>
            <a:r>
              <a:rPr lang="es-ES" altLang="en-US" dirty="0">
                <a:solidFill>
                  <a:schemeClr val="tx1"/>
                </a:solidFill>
                <a:latin typeface="Arial" panose="020B0604020202020204" pitchFamily="34" charset="0"/>
                <a:cs typeface="Arial" panose="020B0604020202020204" pitchFamily="34" charset="0"/>
              </a:rPr>
              <a:t> participan los siguientes Roles:</a:t>
            </a:r>
          </a:p>
          <a:p>
            <a:pPr algn="ctr"/>
            <a:r>
              <a:rPr lang="es-ES" altLang="en-US" dirty="0" err="1">
                <a:solidFill>
                  <a:schemeClr val="tx1"/>
                </a:solidFill>
                <a:latin typeface="Arial" panose="020B0604020202020204" pitchFamily="34" charset="0"/>
                <a:cs typeface="Arial" panose="020B0604020202020204" pitchFamily="34" charset="0"/>
              </a:rPr>
              <a:t>Bussiness</a:t>
            </a:r>
            <a:r>
              <a:rPr lang="es-ES" altLang="en-US" dirty="0">
                <a:solidFill>
                  <a:schemeClr val="tx1"/>
                </a:solidFill>
                <a:latin typeface="Arial" panose="020B0604020202020204" pitchFamily="34" charset="0"/>
                <a:cs typeface="Arial" panose="020B0604020202020204" pitchFamily="34" charset="0"/>
              </a:rPr>
              <a:t> Owner</a:t>
            </a:r>
          </a:p>
          <a:p>
            <a:pPr algn="ctr"/>
            <a:r>
              <a:rPr lang="es-ES" altLang="en-US" dirty="0">
                <a:solidFill>
                  <a:schemeClr val="tx1"/>
                </a:solidFill>
                <a:latin typeface="Arial" panose="020B0604020202020204" pitchFamily="34" charset="0"/>
                <a:cs typeface="Arial" panose="020B0604020202020204" pitchFamily="34" charset="0"/>
              </a:rPr>
              <a:t>RTE</a:t>
            </a:r>
          </a:p>
          <a:p>
            <a:pPr algn="ctr"/>
            <a:r>
              <a:rPr lang="es-ES" altLang="en-US" dirty="0">
                <a:solidFill>
                  <a:schemeClr val="tx1"/>
                </a:solidFill>
                <a:latin typeface="Arial" panose="020B0604020202020204" pitchFamily="34" charset="0"/>
                <a:cs typeface="Arial" panose="020B0604020202020204" pitchFamily="34" charset="0"/>
              </a:rPr>
              <a:t>PM (Product </a:t>
            </a:r>
            <a:r>
              <a:rPr lang="es-ES" altLang="en-US" dirty="0" err="1">
                <a:solidFill>
                  <a:schemeClr val="tx1"/>
                </a:solidFill>
                <a:latin typeface="Arial" panose="020B0604020202020204" pitchFamily="34" charset="0"/>
                <a:cs typeface="Arial" panose="020B0604020202020204" pitchFamily="34" charset="0"/>
              </a:rPr>
              <a:t>Managment</a:t>
            </a:r>
            <a:r>
              <a:rPr lang="es-ES" altLang="en-US" dirty="0">
                <a:solidFill>
                  <a:schemeClr val="tx1"/>
                </a:solidFill>
                <a:latin typeface="Arial" panose="020B0604020202020204" pitchFamily="34" charset="0"/>
                <a:cs typeface="Arial" panose="020B0604020202020204" pitchFamily="34" charset="0"/>
              </a:rPr>
              <a:t>)</a:t>
            </a:r>
          </a:p>
          <a:p>
            <a:pPr algn="ctr"/>
            <a:r>
              <a:rPr lang="es-ES" altLang="en-US" dirty="0" err="1">
                <a:solidFill>
                  <a:schemeClr val="tx1"/>
                </a:solidFill>
                <a:latin typeface="Arial" panose="020B0604020202020204" pitchFamily="34" charset="0"/>
                <a:cs typeface="Arial" panose="020B0604020202020204" pitchFamily="34" charset="0"/>
              </a:rPr>
              <a:t>System</a:t>
            </a:r>
            <a:r>
              <a:rPr lang="es-ES" altLang="en-US" dirty="0">
                <a:solidFill>
                  <a:schemeClr val="tx1"/>
                </a:solidFill>
                <a:latin typeface="Arial" panose="020B0604020202020204" pitchFamily="34" charset="0"/>
                <a:cs typeface="Arial" panose="020B0604020202020204" pitchFamily="34" charset="0"/>
              </a:rPr>
              <a:t> </a:t>
            </a:r>
            <a:r>
              <a:rPr lang="es-ES" altLang="en-US" dirty="0" err="1">
                <a:solidFill>
                  <a:schemeClr val="tx1"/>
                </a:solidFill>
                <a:latin typeface="Arial" panose="020B0604020202020204" pitchFamily="34" charset="0"/>
                <a:cs typeface="Arial" panose="020B0604020202020204" pitchFamily="34" charset="0"/>
              </a:rPr>
              <a:t>Architecture</a:t>
            </a:r>
            <a:endParaRPr lang="es-ES" altLang="en-US" dirty="0">
              <a:solidFill>
                <a:schemeClr val="tx1"/>
              </a:solidFill>
              <a:latin typeface="Arial" panose="020B0604020202020204" pitchFamily="34" charset="0"/>
              <a:cs typeface="Arial" panose="020B0604020202020204" pitchFamily="34" charset="0"/>
            </a:endParaRPr>
          </a:p>
          <a:p>
            <a:pPr algn="ctr"/>
            <a:r>
              <a:rPr lang="es-ES" altLang="en-US" dirty="0">
                <a:solidFill>
                  <a:schemeClr val="tx1"/>
                </a:solidFill>
                <a:latin typeface="Arial" panose="020B0604020202020204" pitchFamily="34" charset="0"/>
                <a:cs typeface="Arial" panose="020B0604020202020204" pitchFamily="34" charset="0"/>
              </a:rPr>
              <a:t>Agile </a:t>
            </a:r>
            <a:r>
              <a:rPr lang="es-ES" altLang="en-US" dirty="0" err="1">
                <a:solidFill>
                  <a:schemeClr val="tx1"/>
                </a:solidFill>
                <a:latin typeface="Arial" panose="020B0604020202020204" pitchFamily="34" charset="0"/>
                <a:cs typeface="Arial" panose="020B0604020202020204" pitchFamily="34" charset="0"/>
              </a:rPr>
              <a:t>Teams</a:t>
            </a:r>
            <a:endParaRPr lang="es-ES" altLang="en-US" dirty="0">
              <a:solidFill>
                <a:schemeClr val="tx1"/>
              </a:solidFill>
              <a:latin typeface="Arial" panose="020B0604020202020204" pitchFamily="34" charset="0"/>
              <a:cs typeface="Arial" panose="020B0604020202020204" pitchFamily="34" charset="0"/>
            </a:endParaRPr>
          </a:p>
        </p:txBody>
      </p:sp>
      <p:pic>
        <p:nvPicPr>
          <p:cNvPr id="10244" name="Picture 4"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31050" y="3667760"/>
            <a:ext cx="4114800" cy="19748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Llamada rectangular redondeada 42"/>
          <p:cNvSpPr/>
          <p:nvPr/>
        </p:nvSpPr>
        <p:spPr>
          <a:xfrm>
            <a:off x="8220159" y="595649"/>
            <a:ext cx="3628645" cy="1268288"/>
          </a:xfrm>
          <a:prstGeom prst="wedgeRoundRectCallout">
            <a:avLst>
              <a:gd name="adj1" fmla="val 19813"/>
              <a:gd name="adj2" fmla="val 86173"/>
              <a:gd name="adj3" fmla="val 16667"/>
            </a:avLst>
          </a:prstGeom>
          <a:solidFill>
            <a:srgbClr val="668BD5"/>
          </a:solidFill>
          <a:ln>
            <a:solidFill>
              <a:srgbClr val="668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Todos </a:t>
            </a:r>
            <a:r>
              <a:rPr lang="es-ES" dirty="0" smtClean="0"/>
              <a:t>trabajan </a:t>
            </a:r>
            <a:r>
              <a:rPr lang="es-ES" dirty="0"/>
              <a:t>sobre </a:t>
            </a:r>
            <a:r>
              <a:rPr lang="es-ES" dirty="0" smtClean="0"/>
              <a:t>valores </a:t>
            </a:r>
            <a:r>
              <a:rPr lang="es-ES" dirty="0"/>
              <a:t>y guiados por los Principios Ágiles</a:t>
            </a:r>
            <a:endParaRPr lang="es-CO"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2647" y="2501795"/>
            <a:ext cx="3565378" cy="3260969"/>
          </a:xfrm>
          <a:prstGeom prst="rect">
            <a:avLst/>
          </a:prstGeom>
        </p:spPr>
      </p:pic>
      <p:grpSp>
        <p:nvGrpSpPr>
          <p:cNvPr id="8" name="Grupo 7">
            <a:extLst>
              <a:ext uri="{FF2B5EF4-FFF2-40B4-BE49-F238E27FC236}">
                <a16:creationId xmlns:a16="http://schemas.microsoft.com/office/drawing/2014/main" id="{E3D9F2B2-C82F-4D2D-9C40-E3CCDC1822A9}"/>
              </a:ext>
            </a:extLst>
          </p:cNvPr>
          <p:cNvGrpSpPr/>
          <p:nvPr/>
        </p:nvGrpSpPr>
        <p:grpSpPr>
          <a:xfrm>
            <a:off x="609165" y="318007"/>
            <a:ext cx="5757512" cy="3485900"/>
            <a:chOff x="592795" y="1297768"/>
            <a:chExt cx="5757512" cy="3485900"/>
          </a:xfrm>
        </p:grpSpPr>
        <p:sp>
          <p:nvSpPr>
            <p:cNvPr id="9" name="Rectángulo: esquinas redondeadas 8">
              <a:extLst>
                <a:ext uri="{FF2B5EF4-FFF2-40B4-BE49-F238E27FC236}">
                  <a16:creationId xmlns:a16="http://schemas.microsoft.com/office/drawing/2014/main" id="{7EB8D068-4D0E-4F30-B2AC-AF2877E8D441}"/>
                </a:ext>
              </a:extLst>
            </p:cNvPr>
            <p:cNvSpPr/>
            <p:nvPr/>
          </p:nvSpPr>
          <p:spPr>
            <a:xfrm>
              <a:off x="592795" y="1297768"/>
              <a:ext cx="5688862" cy="3485900"/>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itle 1">
              <a:extLst>
                <a:ext uri="{FF2B5EF4-FFF2-40B4-BE49-F238E27FC236}">
                  <a16:creationId xmlns:a16="http://schemas.microsoft.com/office/drawing/2014/main" id="{E7617B91-B100-4005-9B05-1A6D337669E5}"/>
                </a:ext>
              </a:extLst>
            </p:cNvPr>
            <p:cNvSpPr txBox="1">
              <a:spLocks/>
            </p:cNvSpPr>
            <p:nvPr/>
          </p:nvSpPr>
          <p:spPr>
            <a:xfrm>
              <a:off x="592795" y="1417015"/>
              <a:ext cx="734040" cy="3289380"/>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Valores ágiles</a:t>
              </a:r>
              <a:endParaRPr lang="en-US" sz="1600" b="1" dirty="0">
                <a:solidFill>
                  <a:srgbClr val="095195"/>
                </a:solidFill>
                <a:latin typeface="Arial" panose="020B0604020202020204" pitchFamily="34" charset="0"/>
                <a:cs typeface="Arial" panose="020B0604020202020204" pitchFamily="34" charset="0"/>
              </a:endParaRPr>
            </a:p>
          </p:txBody>
        </p:sp>
        <p:pic>
          <p:nvPicPr>
            <p:cNvPr id="11" name="Gráfico 10">
              <a:extLst>
                <a:ext uri="{FF2B5EF4-FFF2-40B4-BE49-F238E27FC236}">
                  <a16:creationId xmlns:a16="http://schemas.microsoft.com/office/drawing/2014/main" id="{12AAF3C1-49C0-4679-9965-98AE38A3AEE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862618" y="1636418"/>
              <a:ext cx="795528" cy="819634"/>
            </a:xfrm>
            <a:prstGeom prst="rect">
              <a:avLst/>
            </a:prstGeom>
          </p:spPr>
        </p:pic>
        <p:sp>
          <p:nvSpPr>
            <p:cNvPr id="12" name="Rectángulo 11">
              <a:extLst>
                <a:ext uri="{FF2B5EF4-FFF2-40B4-BE49-F238E27FC236}">
                  <a16:creationId xmlns:a16="http://schemas.microsoft.com/office/drawing/2014/main" id="{041A646C-000B-4B71-8409-81030D9FB683}"/>
                </a:ext>
              </a:extLst>
            </p:cNvPr>
            <p:cNvSpPr/>
            <p:nvPr/>
          </p:nvSpPr>
          <p:spPr>
            <a:xfrm>
              <a:off x="636174" y="2454471"/>
              <a:ext cx="338287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Individuos e interacciones</a:t>
              </a:r>
            </a:p>
            <a:p>
              <a:pPr algn="ctr" defTabSz="914354"/>
              <a:r>
                <a:rPr lang="es-CO" sz="1200" dirty="0">
                  <a:solidFill>
                    <a:srgbClr val="095195"/>
                  </a:solidFill>
                  <a:latin typeface="Arial" panose="020B0604020202020204" pitchFamily="34" charset="0"/>
                  <a:cs typeface="Arial" panose="020B0604020202020204" pitchFamily="34" charset="0"/>
                </a:rPr>
                <a:t>sobre procesos y herramientas</a:t>
              </a:r>
              <a:endParaRPr lang="es-CO" dirty="0">
                <a:solidFill>
                  <a:srgbClr val="095195"/>
                </a:solidFill>
                <a:latin typeface="Arial" panose="020B0604020202020204" pitchFamily="34" charset="0"/>
                <a:cs typeface="Arial" panose="020B0604020202020204" pitchFamily="34" charset="0"/>
              </a:endParaRPr>
            </a:p>
          </p:txBody>
        </p:sp>
        <p:pic>
          <p:nvPicPr>
            <p:cNvPr id="13" name="Gráfico 12">
              <a:extLst>
                <a:ext uri="{FF2B5EF4-FFF2-40B4-BE49-F238E27FC236}">
                  <a16:creationId xmlns:a16="http://schemas.microsoft.com/office/drawing/2014/main" id="{A9A8A5E0-120C-4387-B86B-3C30875AC37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377221" y="1711849"/>
              <a:ext cx="795528" cy="677272"/>
            </a:xfrm>
            <a:prstGeom prst="rect">
              <a:avLst/>
            </a:prstGeom>
          </p:spPr>
        </p:pic>
        <p:sp>
          <p:nvSpPr>
            <p:cNvPr id="14" name="Rectángulo 13">
              <a:extLst>
                <a:ext uri="{FF2B5EF4-FFF2-40B4-BE49-F238E27FC236}">
                  <a16:creationId xmlns:a16="http://schemas.microsoft.com/office/drawing/2014/main" id="{6761BCA0-A27B-455E-8FB4-5028C0E57900}"/>
                </a:ext>
              </a:extLst>
            </p:cNvPr>
            <p:cNvSpPr/>
            <p:nvPr/>
          </p:nvSpPr>
          <p:spPr>
            <a:xfrm>
              <a:off x="3199662" y="2464299"/>
              <a:ext cx="315064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Productos funcionando </a:t>
              </a:r>
            </a:p>
            <a:p>
              <a:pPr algn="ctr" defTabSz="914354"/>
              <a:r>
                <a:rPr lang="es-CO" sz="1200" dirty="0">
                  <a:solidFill>
                    <a:srgbClr val="095195"/>
                  </a:solidFill>
                  <a:latin typeface="Arial" panose="020B0604020202020204" pitchFamily="34" charset="0"/>
                  <a:cs typeface="Arial" panose="020B0604020202020204" pitchFamily="34" charset="0"/>
                </a:rPr>
                <a:t>sobre documentación extensiva</a:t>
              </a:r>
            </a:p>
          </p:txBody>
        </p:sp>
        <p:pic>
          <p:nvPicPr>
            <p:cNvPr id="15" name="Gráfico 14">
              <a:extLst>
                <a:ext uri="{FF2B5EF4-FFF2-40B4-BE49-F238E27FC236}">
                  <a16:creationId xmlns:a16="http://schemas.microsoft.com/office/drawing/2014/main" id="{A1560A2B-3A69-4C60-94AA-2F1B005745F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757477" y="3198674"/>
              <a:ext cx="976440" cy="650960"/>
            </a:xfrm>
            <a:prstGeom prst="rect">
              <a:avLst/>
            </a:prstGeom>
          </p:spPr>
        </p:pic>
        <p:sp>
          <p:nvSpPr>
            <p:cNvPr id="16" name="Rectángulo 15">
              <a:extLst>
                <a:ext uri="{FF2B5EF4-FFF2-40B4-BE49-F238E27FC236}">
                  <a16:creationId xmlns:a16="http://schemas.microsoft.com/office/drawing/2014/main" id="{DA891952-DDE9-4636-B2B4-6914344440C6}"/>
                </a:ext>
              </a:extLst>
            </p:cNvPr>
            <p:cNvSpPr/>
            <p:nvPr/>
          </p:nvSpPr>
          <p:spPr>
            <a:xfrm>
              <a:off x="752288" y="3777361"/>
              <a:ext cx="3150645" cy="523220"/>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Colaboración entre áreas</a:t>
              </a:r>
            </a:p>
            <a:p>
              <a:pPr algn="ctr" defTabSz="914354"/>
              <a:r>
                <a:rPr lang="es-CO" sz="1200" dirty="0">
                  <a:solidFill>
                    <a:srgbClr val="095195"/>
                  </a:solidFill>
                  <a:latin typeface="Arial" panose="020B0604020202020204" pitchFamily="34" charset="0"/>
                  <a:cs typeface="Arial" panose="020B0604020202020204" pitchFamily="34" charset="0"/>
                </a:rPr>
                <a:t>sobre negociación contractual</a:t>
              </a:r>
              <a:r>
                <a:rPr lang="es-CO" sz="1600" dirty="0">
                  <a:solidFill>
                    <a:srgbClr val="095195"/>
                  </a:solidFill>
                  <a:latin typeface="Arial" panose="020B0604020202020204" pitchFamily="34" charset="0"/>
                  <a:cs typeface="Arial" panose="020B0604020202020204" pitchFamily="34" charset="0"/>
                </a:rPr>
                <a:t>.</a:t>
              </a:r>
            </a:p>
          </p:txBody>
        </p:sp>
        <p:pic>
          <p:nvPicPr>
            <p:cNvPr id="17" name="Gráfico 16">
              <a:extLst>
                <a:ext uri="{FF2B5EF4-FFF2-40B4-BE49-F238E27FC236}">
                  <a16:creationId xmlns:a16="http://schemas.microsoft.com/office/drawing/2014/main" id="{3A611537-62DF-4FDD-AA71-642E3A187AD2}"/>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436972" y="3115163"/>
              <a:ext cx="735777" cy="662198"/>
            </a:xfrm>
            <a:prstGeom prst="rect">
              <a:avLst/>
            </a:prstGeom>
          </p:spPr>
        </p:pic>
        <p:sp>
          <p:nvSpPr>
            <p:cNvPr id="18" name="Rectángulo 17">
              <a:extLst>
                <a:ext uri="{FF2B5EF4-FFF2-40B4-BE49-F238E27FC236}">
                  <a16:creationId xmlns:a16="http://schemas.microsoft.com/office/drawing/2014/main" id="{A7730224-60FB-4888-98A2-9DF001B2AAFF}"/>
                </a:ext>
              </a:extLst>
            </p:cNvPr>
            <p:cNvSpPr/>
            <p:nvPr/>
          </p:nvSpPr>
          <p:spPr>
            <a:xfrm>
              <a:off x="3345652" y="3894383"/>
              <a:ext cx="2918416"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Respuesta ante el cambio</a:t>
              </a:r>
            </a:p>
            <a:p>
              <a:pPr algn="ctr" defTabSz="914354"/>
              <a:r>
                <a:rPr lang="es-CO" sz="1200" dirty="0">
                  <a:solidFill>
                    <a:srgbClr val="095195"/>
                  </a:solidFill>
                  <a:latin typeface="Arial" panose="020B0604020202020204" pitchFamily="34" charset="0"/>
                  <a:cs typeface="Arial" panose="020B0604020202020204" pitchFamily="34" charset="0"/>
                </a:rPr>
                <a:t>sobre seguir un plan.</a:t>
              </a:r>
            </a:p>
          </p:txBody>
        </p:sp>
      </p:grpSp>
      <p:grpSp>
        <p:nvGrpSpPr>
          <p:cNvPr id="2" name="Grupo 1">
            <a:extLst>
              <a:ext uri="{FF2B5EF4-FFF2-40B4-BE49-F238E27FC236}">
                <a16:creationId xmlns:a16="http://schemas.microsoft.com/office/drawing/2014/main" id="{8AD8FFEC-0D34-4706-BD13-50A5AD591FDE}"/>
              </a:ext>
            </a:extLst>
          </p:cNvPr>
          <p:cNvGrpSpPr/>
          <p:nvPr/>
        </p:nvGrpSpPr>
        <p:grpSpPr>
          <a:xfrm>
            <a:off x="515398" y="3898647"/>
            <a:ext cx="7888175" cy="2780358"/>
            <a:chOff x="373322" y="3780659"/>
            <a:chExt cx="7888175" cy="2780358"/>
          </a:xfrm>
        </p:grpSpPr>
        <p:sp>
          <p:nvSpPr>
            <p:cNvPr id="19" name="Rectángulo: esquinas redondeadas 18">
              <a:extLst>
                <a:ext uri="{FF2B5EF4-FFF2-40B4-BE49-F238E27FC236}">
                  <a16:creationId xmlns:a16="http://schemas.microsoft.com/office/drawing/2014/main" id="{31201B93-AAB7-4CD7-B168-4829D00A1961}"/>
                </a:ext>
              </a:extLst>
            </p:cNvPr>
            <p:cNvSpPr/>
            <p:nvPr/>
          </p:nvSpPr>
          <p:spPr>
            <a:xfrm>
              <a:off x="373322" y="3780659"/>
              <a:ext cx="7888175" cy="2780358"/>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4" name="Grupo 43">
              <a:extLst>
                <a:ext uri="{FF2B5EF4-FFF2-40B4-BE49-F238E27FC236}">
                  <a16:creationId xmlns:a16="http://schemas.microsoft.com/office/drawing/2014/main" id="{B97BB1B2-30A5-4E37-854B-582B691E6EBE}"/>
                </a:ext>
              </a:extLst>
            </p:cNvPr>
            <p:cNvGrpSpPr/>
            <p:nvPr/>
          </p:nvGrpSpPr>
          <p:grpSpPr>
            <a:xfrm>
              <a:off x="1003026" y="3865900"/>
              <a:ext cx="7075057" cy="2547625"/>
              <a:chOff x="698512" y="1719861"/>
              <a:chExt cx="7075057" cy="2547625"/>
            </a:xfrm>
          </p:grpSpPr>
          <p:pic>
            <p:nvPicPr>
              <p:cNvPr id="45" name="Gráfico 44">
                <a:extLst>
                  <a:ext uri="{FF2B5EF4-FFF2-40B4-BE49-F238E27FC236}">
                    <a16:creationId xmlns:a16="http://schemas.microsoft.com/office/drawing/2014/main" id="{1435C9FA-4F21-4C4D-9398-385C1F6E4A3F}"/>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293085" y="1789860"/>
                <a:ext cx="674554" cy="626147"/>
              </a:xfrm>
              <a:prstGeom prst="rect">
                <a:avLst/>
              </a:prstGeom>
            </p:spPr>
          </p:pic>
          <p:pic>
            <p:nvPicPr>
              <p:cNvPr id="46" name="Gráfico 45">
                <a:extLst>
                  <a:ext uri="{FF2B5EF4-FFF2-40B4-BE49-F238E27FC236}">
                    <a16:creationId xmlns:a16="http://schemas.microsoft.com/office/drawing/2014/main" id="{6305F4BE-E529-4484-80F5-1420E8FED16D}"/>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450501" y="1845429"/>
                <a:ext cx="714681" cy="536011"/>
              </a:xfrm>
              <a:prstGeom prst="rect">
                <a:avLst/>
              </a:prstGeom>
            </p:spPr>
          </p:pic>
          <p:pic>
            <p:nvPicPr>
              <p:cNvPr id="47" name="Gráfico 46">
                <a:extLst>
                  <a:ext uri="{FF2B5EF4-FFF2-40B4-BE49-F238E27FC236}">
                    <a16:creationId xmlns:a16="http://schemas.microsoft.com/office/drawing/2014/main" id="{C0FD6146-C93B-461F-AC0B-831F742DD64F}"/>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3449684" y="1719861"/>
                <a:ext cx="737175" cy="683730"/>
              </a:xfrm>
              <a:prstGeom prst="rect">
                <a:avLst/>
              </a:prstGeom>
            </p:spPr>
          </p:pic>
          <p:pic>
            <p:nvPicPr>
              <p:cNvPr id="48" name="Gráfico 47">
                <a:extLst>
                  <a:ext uri="{FF2B5EF4-FFF2-40B4-BE49-F238E27FC236}">
                    <a16:creationId xmlns:a16="http://schemas.microsoft.com/office/drawing/2014/main" id="{F3DCC34D-EFE4-453D-AB86-E8A0D416D0E7}"/>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656413" y="1816801"/>
                <a:ext cx="522919" cy="522919"/>
              </a:xfrm>
              <a:prstGeom prst="rect">
                <a:avLst/>
              </a:prstGeom>
            </p:spPr>
          </p:pic>
          <p:pic>
            <p:nvPicPr>
              <p:cNvPr id="49" name="Gráfico 48">
                <a:extLst>
                  <a:ext uri="{FF2B5EF4-FFF2-40B4-BE49-F238E27FC236}">
                    <a16:creationId xmlns:a16="http://schemas.microsoft.com/office/drawing/2014/main" id="{2443F6E5-4648-4605-BF33-18686AF04E2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5721684" y="1783738"/>
                <a:ext cx="587542" cy="587542"/>
              </a:xfrm>
              <a:prstGeom prst="rect">
                <a:avLst/>
              </a:prstGeom>
            </p:spPr>
          </p:pic>
          <p:pic>
            <p:nvPicPr>
              <p:cNvPr id="50" name="Gráfico 49">
                <a:extLst>
                  <a:ext uri="{FF2B5EF4-FFF2-40B4-BE49-F238E27FC236}">
                    <a16:creationId xmlns:a16="http://schemas.microsoft.com/office/drawing/2014/main" id="{1750A9F5-0957-4995-9521-A6227F206E86}"/>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6915004" y="1950081"/>
                <a:ext cx="490760" cy="490760"/>
              </a:xfrm>
              <a:prstGeom prst="rect">
                <a:avLst/>
              </a:prstGeom>
            </p:spPr>
          </p:pic>
          <p:sp>
            <p:nvSpPr>
              <p:cNvPr id="51" name="Title 1">
                <a:extLst>
                  <a:ext uri="{FF2B5EF4-FFF2-40B4-BE49-F238E27FC236}">
                    <a16:creationId xmlns:a16="http://schemas.microsoft.com/office/drawing/2014/main" id="{DE7A1433-18C9-4385-A4E6-1E53230A0CDC}"/>
                  </a:ext>
                </a:extLst>
              </p:cNvPr>
              <p:cNvSpPr txBox="1">
                <a:spLocks/>
              </p:cNvSpPr>
              <p:nvPr/>
            </p:nvSpPr>
            <p:spPr>
              <a:xfrm>
                <a:off x="982367"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Satisfacción</a:t>
                </a:r>
              </a:p>
              <a:p>
                <a:pPr algn="ctr" defTabSz="1219170"/>
                <a:r>
                  <a:rPr lang="es-ES" sz="1200" i="1" dirty="0">
                    <a:solidFill>
                      <a:srgbClr val="095195"/>
                    </a:solidFill>
                    <a:latin typeface="Arial" panose="020B0604020202020204" pitchFamily="34" charset="0"/>
                    <a:cs typeface="Arial" panose="020B0604020202020204" pitchFamily="34" charset="0"/>
                  </a:rPr>
                  <a:t>Del cliente</a:t>
                </a:r>
                <a:endParaRPr lang="en-US" sz="1200" i="1" dirty="0">
                  <a:solidFill>
                    <a:srgbClr val="095195"/>
                  </a:solidFill>
                  <a:latin typeface="Arial" panose="020B0604020202020204" pitchFamily="34" charset="0"/>
                  <a:cs typeface="Arial" panose="020B0604020202020204" pitchFamily="34" charset="0"/>
                </a:endParaRPr>
              </a:p>
            </p:txBody>
          </p:sp>
          <p:sp>
            <p:nvSpPr>
              <p:cNvPr id="52" name="Title 1">
                <a:extLst>
                  <a:ext uri="{FF2B5EF4-FFF2-40B4-BE49-F238E27FC236}">
                    <a16:creationId xmlns:a16="http://schemas.microsoft.com/office/drawing/2014/main" id="{F7F7236D-7E95-4DFC-BC44-C489006F6F1C}"/>
                  </a:ext>
                </a:extLst>
              </p:cNvPr>
              <p:cNvSpPr txBox="1">
                <a:spLocks/>
              </p:cNvSpPr>
              <p:nvPr/>
            </p:nvSpPr>
            <p:spPr>
              <a:xfrm>
                <a:off x="2173889" y="2333596"/>
                <a:ext cx="1325517" cy="593347"/>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Los cambios son bienvenidos</a:t>
                </a:r>
                <a:endParaRPr lang="en-US" sz="1100" i="1" dirty="0">
                  <a:solidFill>
                    <a:srgbClr val="095195"/>
                  </a:solidFill>
                  <a:latin typeface="Arial" panose="020B0604020202020204" pitchFamily="34" charset="0"/>
                  <a:cs typeface="Arial" panose="020B0604020202020204" pitchFamily="34" charset="0"/>
                </a:endParaRPr>
              </a:p>
            </p:txBody>
          </p:sp>
          <p:sp>
            <p:nvSpPr>
              <p:cNvPr id="53" name="Title 1">
                <a:extLst>
                  <a:ext uri="{FF2B5EF4-FFF2-40B4-BE49-F238E27FC236}">
                    <a16:creationId xmlns:a16="http://schemas.microsoft.com/office/drawing/2014/main" id="{91ED74D1-2936-45ED-9D9D-D4E239D40F1F}"/>
                  </a:ext>
                </a:extLst>
              </p:cNvPr>
              <p:cNvSpPr txBox="1">
                <a:spLocks/>
              </p:cNvSpPr>
              <p:nvPr/>
            </p:nvSpPr>
            <p:spPr>
              <a:xfrm>
                <a:off x="3192196" y="233359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Entrega frecuente</a:t>
                </a:r>
                <a:endParaRPr lang="en-US" sz="1200" i="1" dirty="0">
                  <a:solidFill>
                    <a:srgbClr val="095195"/>
                  </a:solidFill>
                  <a:latin typeface="Arial" panose="020B0604020202020204" pitchFamily="34" charset="0"/>
                  <a:cs typeface="Arial" panose="020B0604020202020204" pitchFamily="34" charset="0"/>
                </a:endParaRPr>
              </a:p>
            </p:txBody>
          </p:sp>
          <p:sp>
            <p:nvSpPr>
              <p:cNvPr id="54" name="Title 1">
                <a:extLst>
                  <a:ext uri="{FF2B5EF4-FFF2-40B4-BE49-F238E27FC236}">
                    <a16:creationId xmlns:a16="http://schemas.microsoft.com/office/drawing/2014/main" id="{939E7C78-20DB-4A6F-9567-086C2DB6271E}"/>
                  </a:ext>
                </a:extLst>
              </p:cNvPr>
              <p:cNvSpPr txBox="1">
                <a:spLocks/>
              </p:cNvSpPr>
              <p:nvPr/>
            </p:nvSpPr>
            <p:spPr>
              <a:xfrm>
                <a:off x="4216799" y="2293841"/>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Trabajo colaborativo</a:t>
                </a:r>
                <a:endParaRPr lang="en-US" sz="1200" i="1" dirty="0">
                  <a:solidFill>
                    <a:srgbClr val="095195"/>
                  </a:solidFill>
                  <a:latin typeface="Arial" panose="020B0604020202020204" pitchFamily="34" charset="0"/>
                  <a:cs typeface="Arial" panose="020B0604020202020204" pitchFamily="34" charset="0"/>
                </a:endParaRPr>
              </a:p>
            </p:txBody>
          </p:sp>
          <p:sp>
            <p:nvSpPr>
              <p:cNvPr id="55" name="Title 1">
                <a:extLst>
                  <a:ext uri="{FF2B5EF4-FFF2-40B4-BE49-F238E27FC236}">
                    <a16:creationId xmlns:a16="http://schemas.microsoft.com/office/drawing/2014/main" id="{4BDF24FD-7CB8-42D8-90E5-CBD05FE6F8A9}"/>
                  </a:ext>
                </a:extLst>
              </p:cNvPr>
              <p:cNvSpPr txBox="1">
                <a:spLocks/>
              </p:cNvSpPr>
              <p:nvPr/>
            </p:nvSpPr>
            <p:spPr>
              <a:xfrm>
                <a:off x="5336999" y="2347218"/>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Motivados</a:t>
                </a:r>
                <a:endParaRPr lang="en-US" sz="1200" i="1" dirty="0">
                  <a:solidFill>
                    <a:srgbClr val="095195"/>
                  </a:solidFill>
                  <a:latin typeface="Arial" panose="020B0604020202020204" pitchFamily="34" charset="0"/>
                  <a:cs typeface="Arial" panose="020B0604020202020204" pitchFamily="34" charset="0"/>
                </a:endParaRPr>
              </a:p>
            </p:txBody>
          </p:sp>
          <p:sp>
            <p:nvSpPr>
              <p:cNvPr id="56" name="Title 1">
                <a:extLst>
                  <a:ext uri="{FF2B5EF4-FFF2-40B4-BE49-F238E27FC236}">
                    <a16:creationId xmlns:a16="http://schemas.microsoft.com/office/drawing/2014/main" id="{AD4ED3D0-39DA-4899-B030-AF351CA60E97}"/>
                  </a:ext>
                </a:extLst>
              </p:cNvPr>
              <p:cNvSpPr txBox="1">
                <a:spLocks/>
              </p:cNvSpPr>
              <p:nvPr/>
            </p:nvSpPr>
            <p:spPr>
              <a:xfrm>
                <a:off x="6448052"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Comunicación cara a cara</a:t>
                </a:r>
                <a:endParaRPr lang="en-US" sz="1100" i="1" dirty="0">
                  <a:solidFill>
                    <a:srgbClr val="095195"/>
                  </a:solidFill>
                  <a:latin typeface="Arial" panose="020B0604020202020204" pitchFamily="34" charset="0"/>
                  <a:cs typeface="Arial" panose="020B0604020202020204" pitchFamily="34" charset="0"/>
                </a:endParaRPr>
              </a:p>
            </p:txBody>
          </p:sp>
          <p:pic>
            <p:nvPicPr>
              <p:cNvPr id="57" name="Gráfico 56">
                <a:extLst>
                  <a:ext uri="{FF2B5EF4-FFF2-40B4-BE49-F238E27FC236}">
                    <a16:creationId xmlns:a16="http://schemas.microsoft.com/office/drawing/2014/main" id="{8EDCEA23-1EBA-4ADC-9305-EE341EE41012}"/>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2471989" y="2960073"/>
                <a:ext cx="601614" cy="601613"/>
              </a:xfrm>
              <a:prstGeom prst="rect">
                <a:avLst/>
              </a:prstGeom>
            </p:spPr>
          </p:pic>
          <p:pic>
            <p:nvPicPr>
              <p:cNvPr id="58" name="Gráfico 57">
                <a:extLst>
                  <a:ext uri="{FF2B5EF4-FFF2-40B4-BE49-F238E27FC236}">
                    <a16:creationId xmlns:a16="http://schemas.microsoft.com/office/drawing/2014/main" id="{D5D2690C-DFDF-4CBE-8D20-DD16DAABAC2A}"/>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1354404" y="3011579"/>
                <a:ext cx="616439" cy="616439"/>
              </a:xfrm>
              <a:prstGeom prst="rect">
                <a:avLst/>
              </a:prstGeom>
            </p:spPr>
          </p:pic>
          <p:pic>
            <p:nvPicPr>
              <p:cNvPr id="59" name="Gráfico 58">
                <a:extLst>
                  <a:ext uri="{FF2B5EF4-FFF2-40B4-BE49-F238E27FC236}">
                    <a16:creationId xmlns:a16="http://schemas.microsoft.com/office/drawing/2014/main" id="{C77192CD-C5E4-4783-8B3E-7A7BC3C69A60}"/>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3405502" y="2969951"/>
                <a:ext cx="669336" cy="669336"/>
              </a:xfrm>
              <a:prstGeom prst="rect">
                <a:avLst/>
              </a:prstGeom>
            </p:spPr>
          </p:pic>
          <p:pic>
            <p:nvPicPr>
              <p:cNvPr id="60" name="Gráfico 59">
                <a:extLst>
                  <a:ext uri="{FF2B5EF4-FFF2-40B4-BE49-F238E27FC236}">
                    <a16:creationId xmlns:a16="http://schemas.microsoft.com/office/drawing/2014/main" id="{7D388B47-BE5D-4BEB-8260-AFB4F00E69AA}"/>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4538135" y="3009238"/>
                <a:ext cx="619196" cy="619194"/>
              </a:xfrm>
              <a:prstGeom prst="rect">
                <a:avLst/>
              </a:prstGeom>
            </p:spPr>
          </p:pic>
          <p:pic>
            <p:nvPicPr>
              <p:cNvPr id="61" name="Gráfico 60">
                <a:extLst>
                  <a:ext uri="{FF2B5EF4-FFF2-40B4-BE49-F238E27FC236}">
                    <a16:creationId xmlns:a16="http://schemas.microsoft.com/office/drawing/2014/main" id="{4D3DB717-ED0A-4966-B7D2-0432EC5EF241}"/>
                  </a:ext>
                </a:extLst>
              </p:cNvPr>
              <p:cNvPicPr>
                <a:picLocks noChangeAspect="1"/>
              </p:cNvPicPr>
              <p:nvPr/>
            </p:nvPicPr>
            <p:blipFill>
              <a:blip r:embed="rId31">
                <a:extLst>
                  <a:ext uri="{96DAC541-7B7A-43D3-8B79-37D633B846F1}">
                    <asvg:svgBlip xmlns:asvg="http://schemas.microsoft.com/office/drawing/2016/SVG/main" xmlns="" r:embed="rId32"/>
                  </a:ext>
                </a:extLst>
              </a:blip>
              <a:stretch>
                <a:fillRect/>
              </a:stretch>
            </p:blipFill>
            <p:spPr>
              <a:xfrm>
                <a:off x="5701182" y="3113136"/>
                <a:ext cx="574997" cy="574997"/>
              </a:xfrm>
              <a:prstGeom prst="rect">
                <a:avLst/>
              </a:prstGeom>
            </p:spPr>
          </p:pic>
          <p:pic>
            <p:nvPicPr>
              <p:cNvPr id="62" name="Gráfico 61">
                <a:extLst>
                  <a:ext uri="{FF2B5EF4-FFF2-40B4-BE49-F238E27FC236}">
                    <a16:creationId xmlns:a16="http://schemas.microsoft.com/office/drawing/2014/main" id="{A706B908-D204-4F06-BEFA-1AB6E44DBE17}"/>
                  </a:ext>
                </a:extLst>
              </p:cNvPr>
              <p:cNvPicPr>
                <a:picLocks noChangeAspect="1"/>
              </p:cNvPicPr>
              <p:nvPr/>
            </p:nvPicPr>
            <p:blipFill>
              <a:blip r:embed="rId33">
                <a:extLst>
                  <a:ext uri="{96DAC541-7B7A-43D3-8B79-37D633B846F1}">
                    <asvg:svgBlip xmlns:asvg="http://schemas.microsoft.com/office/drawing/2016/SVG/main" xmlns="" r:embed="rId34"/>
                  </a:ext>
                </a:extLst>
              </a:blip>
              <a:stretch>
                <a:fillRect/>
              </a:stretch>
            </p:blipFill>
            <p:spPr>
              <a:xfrm>
                <a:off x="6827802" y="3009238"/>
                <a:ext cx="593348" cy="593348"/>
              </a:xfrm>
              <a:prstGeom prst="rect">
                <a:avLst/>
              </a:prstGeom>
            </p:spPr>
          </p:pic>
          <p:sp>
            <p:nvSpPr>
              <p:cNvPr id="63" name="Title 1">
                <a:extLst>
                  <a:ext uri="{FF2B5EF4-FFF2-40B4-BE49-F238E27FC236}">
                    <a16:creationId xmlns:a16="http://schemas.microsoft.com/office/drawing/2014/main" id="{FBE2BD2E-3DD8-44B1-A148-2ADF57DE3F73}"/>
                  </a:ext>
                </a:extLst>
              </p:cNvPr>
              <p:cNvSpPr txBox="1">
                <a:spLocks/>
              </p:cNvSpPr>
              <p:nvPr/>
            </p:nvSpPr>
            <p:spPr>
              <a:xfrm>
                <a:off x="698512" y="3627335"/>
                <a:ext cx="1844740" cy="593348"/>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050" i="1" dirty="0">
                    <a:solidFill>
                      <a:srgbClr val="095195"/>
                    </a:solidFill>
                    <a:latin typeface="Arial" panose="020B0604020202020204" pitchFamily="34" charset="0"/>
                    <a:cs typeface="Arial" panose="020B0604020202020204" pitchFamily="34" charset="0"/>
                  </a:rPr>
                  <a:t>La principal medida de progresos es producto funcionando</a:t>
                </a:r>
                <a:endParaRPr lang="en-US" sz="1050" i="1" dirty="0">
                  <a:solidFill>
                    <a:srgbClr val="095195"/>
                  </a:solidFill>
                  <a:latin typeface="Arial" panose="020B0604020202020204" pitchFamily="34" charset="0"/>
                  <a:cs typeface="Arial" panose="020B0604020202020204" pitchFamily="34" charset="0"/>
                </a:endParaRPr>
              </a:p>
            </p:txBody>
          </p:sp>
          <p:sp>
            <p:nvSpPr>
              <p:cNvPr id="64" name="Title 1">
                <a:extLst>
                  <a:ext uri="{FF2B5EF4-FFF2-40B4-BE49-F238E27FC236}">
                    <a16:creationId xmlns:a16="http://schemas.microsoft.com/office/drawing/2014/main" id="{A1C26421-A5DA-4798-827E-25745B4F5649}"/>
                  </a:ext>
                </a:extLst>
              </p:cNvPr>
              <p:cNvSpPr txBox="1">
                <a:spLocks/>
              </p:cNvSpPr>
              <p:nvPr/>
            </p:nvSpPr>
            <p:spPr>
              <a:xfrm>
                <a:off x="2099268" y="3563229"/>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Desarrollo sostenible</a:t>
                </a:r>
                <a:endParaRPr lang="en-US" sz="1200" i="1" dirty="0">
                  <a:solidFill>
                    <a:srgbClr val="095195"/>
                  </a:solidFill>
                  <a:latin typeface="Arial" panose="020B0604020202020204" pitchFamily="34" charset="0"/>
                  <a:cs typeface="Arial" panose="020B0604020202020204" pitchFamily="34" charset="0"/>
                </a:endParaRPr>
              </a:p>
            </p:txBody>
          </p:sp>
          <p:sp>
            <p:nvSpPr>
              <p:cNvPr id="65" name="Title 1">
                <a:extLst>
                  <a:ext uri="{FF2B5EF4-FFF2-40B4-BE49-F238E27FC236}">
                    <a16:creationId xmlns:a16="http://schemas.microsoft.com/office/drawing/2014/main" id="{21B991B0-169F-461D-B6F0-865EF2FBC04C}"/>
                  </a:ext>
                </a:extLst>
              </p:cNvPr>
              <p:cNvSpPr txBox="1">
                <a:spLocks/>
              </p:cNvSpPr>
              <p:nvPr/>
            </p:nvSpPr>
            <p:spPr>
              <a:xfrm>
                <a:off x="3090347" y="3630673"/>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Excelencia técnica</a:t>
                </a:r>
                <a:endParaRPr lang="en-US" sz="1200" i="1" dirty="0">
                  <a:solidFill>
                    <a:srgbClr val="095195"/>
                  </a:solidFill>
                  <a:latin typeface="Arial" panose="020B0604020202020204" pitchFamily="34" charset="0"/>
                  <a:cs typeface="Arial" panose="020B0604020202020204" pitchFamily="34" charset="0"/>
                </a:endParaRPr>
              </a:p>
            </p:txBody>
          </p:sp>
          <p:sp>
            <p:nvSpPr>
              <p:cNvPr id="66" name="Title 1">
                <a:extLst>
                  <a:ext uri="{FF2B5EF4-FFF2-40B4-BE49-F238E27FC236}">
                    <a16:creationId xmlns:a16="http://schemas.microsoft.com/office/drawing/2014/main" id="{D797CA0A-038A-4DC3-AC1A-CDD6A7F458FC}"/>
                  </a:ext>
                </a:extLst>
              </p:cNvPr>
              <p:cNvSpPr txBox="1">
                <a:spLocks/>
              </p:cNvSpPr>
              <p:nvPr/>
            </p:nvSpPr>
            <p:spPr>
              <a:xfrm>
                <a:off x="4180358" y="362733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Simplicidad</a:t>
                </a:r>
                <a:endParaRPr lang="en-US" sz="1200" i="1" dirty="0">
                  <a:solidFill>
                    <a:srgbClr val="095195"/>
                  </a:solidFill>
                  <a:latin typeface="Arial" panose="020B0604020202020204" pitchFamily="34" charset="0"/>
                  <a:cs typeface="Arial" panose="020B0604020202020204" pitchFamily="34" charset="0"/>
                </a:endParaRPr>
              </a:p>
            </p:txBody>
          </p:sp>
          <p:sp>
            <p:nvSpPr>
              <p:cNvPr id="67" name="Title 1">
                <a:extLst>
                  <a:ext uri="{FF2B5EF4-FFF2-40B4-BE49-F238E27FC236}">
                    <a16:creationId xmlns:a16="http://schemas.microsoft.com/office/drawing/2014/main" id="{B9EBCA20-CFB9-4DCA-851F-13DC58469F2A}"/>
                  </a:ext>
                </a:extLst>
              </p:cNvPr>
              <p:cNvSpPr txBox="1">
                <a:spLocks/>
              </p:cNvSpPr>
              <p:nvPr/>
            </p:nvSpPr>
            <p:spPr>
              <a:xfrm>
                <a:off x="5186967" y="3674139"/>
                <a:ext cx="1635375"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auto-organizados</a:t>
                </a:r>
                <a:endParaRPr lang="en-US" sz="1200" i="1" dirty="0">
                  <a:solidFill>
                    <a:srgbClr val="095195"/>
                  </a:solidFill>
                  <a:latin typeface="Arial" panose="020B0604020202020204" pitchFamily="34" charset="0"/>
                  <a:cs typeface="Arial" panose="020B0604020202020204" pitchFamily="34" charset="0"/>
                </a:endParaRPr>
              </a:p>
            </p:txBody>
          </p:sp>
          <p:sp>
            <p:nvSpPr>
              <p:cNvPr id="68" name="Title 1">
                <a:extLst>
                  <a:ext uri="{FF2B5EF4-FFF2-40B4-BE49-F238E27FC236}">
                    <a16:creationId xmlns:a16="http://schemas.microsoft.com/office/drawing/2014/main" id="{7058E161-4289-43E7-87ED-8C310EB165DB}"/>
                  </a:ext>
                </a:extLst>
              </p:cNvPr>
              <p:cNvSpPr txBox="1">
                <a:spLocks/>
              </p:cNvSpPr>
              <p:nvPr/>
            </p:nvSpPr>
            <p:spPr>
              <a:xfrm>
                <a:off x="6448052" y="3609754"/>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Mejora Continua</a:t>
                </a:r>
                <a:endParaRPr lang="en-US" sz="1200" i="1" dirty="0">
                  <a:solidFill>
                    <a:srgbClr val="095195"/>
                  </a:solidFill>
                  <a:latin typeface="Arial" panose="020B0604020202020204" pitchFamily="34" charset="0"/>
                  <a:cs typeface="Arial" panose="020B0604020202020204" pitchFamily="34" charset="0"/>
                </a:endParaRPr>
              </a:p>
            </p:txBody>
          </p:sp>
        </p:grpSp>
        <p:sp>
          <p:nvSpPr>
            <p:cNvPr id="70" name="Title 1">
              <a:extLst>
                <a:ext uri="{FF2B5EF4-FFF2-40B4-BE49-F238E27FC236}">
                  <a16:creationId xmlns:a16="http://schemas.microsoft.com/office/drawing/2014/main" id="{DB892D7E-352E-409B-B1C2-42E49DB87F35}"/>
                </a:ext>
              </a:extLst>
            </p:cNvPr>
            <p:cNvSpPr txBox="1">
              <a:spLocks/>
            </p:cNvSpPr>
            <p:nvPr/>
          </p:nvSpPr>
          <p:spPr>
            <a:xfrm>
              <a:off x="470057" y="3865899"/>
              <a:ext cx="734040" cy="2695118"/>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Principios ágiles</a:t>
              </a:r>
              <a:endParaRPr lang="en-US" sz="1600" b="1" dirty="0">
                <a:solidFill>
                  <a:srgbClr val="095195"/>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34141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332509" y="364808"/>
            <a:ext cx="10661651" cy="103225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Ceremonias o Eventos- SAFE: </a:t>
            </a:r>
          </a:p>
          <a:p>
            <a:r>
              <a:rPr lang="es-ES" b="1" dirty="0">
                <a:solidFill>
                  <a:srgbClr val="AD198D"/>
                </a:solidFill>
                <a:latin typeface="Arial" panose="020B0604020202020204" pitchFamily="34" charset="0"/>
                <a:cs typeface="Arial" panose="020B0604020202020204" pitchFamily="34" charset="0"/>
                <a:sym typeface="+mn-ea"/>
              </a:rPr>
              <a:t>PI Planning - Objetivos</a:t>
            </a:r>
            <a:endParaRPr lang="es-CO" b="1" dirty="0">
              <a:solidFill>
                <a:srgbClr val="AD198D"/>
              </a:solidFill>
              <a:latin typeface="Arial" panose="020B0604020202020204" pitchFamily="34" charset="0"/>
              <a:cs typeface="Arial" panose="020B0604020202020204" pitchFamily="34" charset="0"/>
            </a:endParaRPr>
          </a:p>
        </p:txBody>
      </p:sp>
      <p:sp>
        <p:nvSpPr>
          <p:cNvPr id="19" name="Cuadro de texto 18"/>
          <p:cNvSpPr txBox="1"/>
          <p:nvPr/>
        </p:nvSpPr>
        <p:spPr>
          <a:xfrm>
            <a:off x="645795" y="1691005"/>
            <a:ext cx="5805805" cy="4246245"/>
          </a:xfrm>
          <a:prstGeom prst="rect">
            <a:avLst/>
          </a:prstGeom>
          <a:noFill/>
        </p:spPr>
        <p:txBody>
          <a:bodyPr wrap="square" rtlCol="0">
            <a:spAutoFit/>
          </a:bodyPr>
          <a:lstStyle/>
          <a:p>
            <a:pPr algn="just"/>
            <a:r>
              <a:rPr lang="es-ES" altLang="en-US" dirty="0">
                <a:solidFill>
                  <a:srgbClr val="575756"/>
                </a:solidFill>
                <a:latin typeface="Arial" panose="020B0604020202020204" pitchFamily="34" charset="0"/>
                <a:cs typeface="Arial" panose="020B0604020202020204" pitchFamily="34" charset="0"/>
              </a:rPr>
              <a:t>Para que el resultado de un PI sea exitoso, al finalizar se debe conseguir: </a:t>
            </a:r>
          </a:p>
          <a:p>
            <a:pPr marL="285750" indent="-285750" algn="just">
              <a:buFont typeface="Wingdings" panose="05000000000000000000" charset="0"/>
              <a:buChar char=""/>
            </a:pPr>
            <a:endParaRPr lang="es-ES" altLang="en-US" dirty="0">
              <a:solidFill>
                <a:srgbClr val="575756"/>
              </a:solidFill>
              <a:latin typeface="Arial" panose="020B0604020202020204" pitchFamily="34" charset="0"/>
              <a:cs typeface="Arial" panose="020B0604020202020204" pitchFamily="34" charset="0"/>
            </a:endParaRPr>
          </a:p>
          <a:p>
            <a:pPr marL="285750" indent="-285750" algn="just">
              <a:buFont typeface="Wingdings" panose="05000000000000000000" charset="0"/>
              <a:buChar char=""/>
            </a:pPr>
            <a:r>
              <a:rPr lang="es-ES" altLang="en-US" dirty="0">
                <a:solidFill>
                  <a:srgbClr val="575756"/>
                </a:solidFill>
                <a:latin typeface="Arial" panose="020B0604020202020204" pitchFamily="34" charset="0"/>
                <a:cs typeface="Arial" panose="020B0604020202020204" pitchFamily="34" charset="0"/>
              </a:rPr>
              <a:t>Los objetivos comprometidos por el equipo deben alinearse con el objetivo del PI, este debe ser </a:t>
            </a:r>
            <a:r>
              <a:rPr lang="es-ES" altLang="en-US" b="1" dirty="0">
                <a:solidFill>
                  <a:srgbClr val="575756"/>
                </a:solidFill>
                <a:latin typeface="Arial" panose="020B0604020202020204" pitchFamily="34" charset="0"/>
                <a:cs typeface="Arial" panose="020B0604020202020204" pitchFamily="34" charset="0"/>
              </a:rPr>
              <a:t>SMART</a:t>
            </a:r>
            <a:r>
              <a:rPr lang="es-ES" altLang="en-US" dirty="0">
                <a:solidFill>
                  <a:srgbClr val="575756"/>
                </a:solidFill>
                <a:latin typeface="Arial" panose="020B0604020202020204" pitchFamily="34" charset="0"/>
                <a:cs typeface="Arial" panose="020B0604020202020204" pitchFamily="34" charset="0"/>
              </a:rPr>
              <a:t> y debe aportar a conseguir el valor asignado por los </a:t>
            </a:r>
            <a:r>
              <a:rPr lang="es-ES" altLang="en-US" dirty="0" err="1">
                <a:solidFill>
                  <a:srgbClr val="575756"/>
                </a:solidFill>
                <a:latin typeface="Arial" panose="020B0604020202020204" pitchFamily="34" charset="0"/>
                <a:cs typeface="Arial" panose="020B0604020202020204" pitchFamily="34" charset="0"/>
              </a:rPr>
              <a:t>Bussines</a:t>
            </a:r>
            <a:r>
              <a:rPr lang="es-ES" altLang="en-US" dirty="0">
                <a:solidFill>
                  <a:srgbClr val="575756"/>
                </a:solidFill>
                <a:latin typeface="Arial" panose="020B0604020202020204" pitchFamily="34" charset="0"/>
                <a:cs typeface="Arial" panose="020B0604020202020204" pitchFamily="34" charset="0"/>
              </a:rPr>
              <a:t> </a:t>
            </a:r>
            <a:r>
              <a:rPr lang="es-ES" altLang="en-US" dirty="0" err="1">
                <a:solidFill>
                  <a:srgbClr val="575756"/>
                </a:solidFill>
                <a:latin typeface="Arial" panose="020B0604020202020204" pitchFamily="34" charset="0"/>
                <a:cs typeface="Arial" panose="020B0604020202020204" pitchFamily="34" charset="0"/>
              </a:rPr>
              <a:t>Owners</a:t>
            </a:r>
            <a:r>
              <a:rPr lang="es-ES" altLang="en-US" dirty="0">
                <a:solidFill>
                  <a:srgbClr val="575756"/>
                </a:solidFill>
                <a:latin typeface="Arial" panose="020B0604020202020204" pitchFamily="34" charset="0"/>
                <a:cs typeface="Arial" panose="020B0604020202020204" pitchFamily="34" charset="0"/>
              </a:rPr>
              <a:t>. </a:t>
            </a:r>
          </a:p>
          <a:p>
            <a:pPr marL="285750" indent="-285750" algn="just">
              <a:buFont typeface="Wingdings" panose="05000000000000000000" charset="0"/>
              <a:buChar char=""/>
            </a:pPr>
            <a:r>
              <a:rPr lang="es-ES" altLang="en-US" dirty="0">
                <a:solidFill>
                  <a:srgbClr val="575756"/>
                </a:solidFill>
                <a:latin typeface="Arial" panose="020B0604020202020204" pitchFamily="34" charset="0"/>
                <a:cs typeface="Arial" panose="020B0604020202020204" pitchFamily="34" charset="0"/>
              </a:rPr>
              <a:t>Al finalizar el PI se obtiene, el </a:t>
            </a:r>
            <a:r>
              <a:rPr lang="es-ES" altLang="en-US" b="1" dirty="0" err="1">
                <a:solidFill>
                  <a:srgbClr val="575756"/>
                </a:solidFill>
                <a:latin typeface="Arial" panose="020B0604020202020204" pitchFamily="34" charset="0"/>
                <a:cs typeface="Arial" panose="020B0604020202020204" pitchFamily="34" charset="0"/>
              </a:rPr>
              <a:t>Program</a:t>
            </a:r>
            <a:r>
              <a:rPr lang="es-ES" altLang="en-US" b="1" dirty="0">
                <a:solidFill>
                  <a:srgbClr val="575756"/>
                </a:solidFill>
                <a:latin typeface="Arial" panose="020B0604020202020204" pitchFamily="34" charset="0"/>
                <a:cs typeface="Arial" panose="020B0604020202020204" pitchFamily="34" charset="0"/>
              </a:rPr>
              <a:t> </a:t>
            </a:r>
            <a:r>
              <a:rPr lang="es-ES" altLang="en-US" b="1" dirty="0" err="1">
                <a:solidFill>
                  <a:srgbClr val="575756"/>
                </a:solidFill>
                <a:latin typeface="Arial" panose="020B0604020202020204" pitchFamily="34" charset="0"/>
                <a:cs typeface="Arial" panose="020B0604020202020204" pitchFamily="34" charset="0"/>
              </a:rPr>
              <a:t>Board  </a:t>
            </a:r>
            <a:r>
              <a:rPr lang="es-ES" altLang="en-US" dirty="0" err="1">
                <a:solidFill>
                  <a:srgbClr val="575756"/>
                </a:solidFill>
                <a:latin typeface="Arial" panose="020B0604020202020204" pitchFamily="34" charset="0"/>
                <a:cs typeface="Arial" panose="020B0604020202020204" pitchFamily="34" charset="0"/>
              </a:rPr>
              <a:t>en el cual se plasma lo siguiente:</a:t>
            </a:r>
          </a:p>
          <a:p>
            <a:pPr marL="742950" lvl="1" indent="-285750" algn="just">
              <a:buFont typeface="Wingdings" panose="05000000000000000000" charset="0"/>
              <a:buChar char=""/>
            </a:pPr>
            <a:r>
              <a:rPr lang="es-ES" altLang="en-US" dirty="0" err="1">
                <a:solidFill>
                  <a:srgbClr val="575756"/>
                </a:solidFill>
                <a:latin typeface="Arial" panose="020B0604020202020204" pitchFamily="34" charset="0"/>
                <a:cs typeface="Arial" panose="020B0604020202020204" pitchFamily="34" charset="0"/>
              </a:rPr>
              <a:t>features</a:t>
            </a:r>
            <a:r>
              <a:rPr lang="es-ES" altLang="en-US" dirty="0">
                <a:solidFill>
                  <a:srgbClr val="575756"/>
                </a:solidFill>
                <a:latin typeface="Arial" panose="020B0604020202020204" pitchFamily="34" charset="0"/>
                <a:cs typeface="Arial" panose="020B0604020202020204" pitchFamily="34" charset="0"/>
              </a:rPr>
              <a:t> comprometidos</a:t>
            </a:r>
          </a:p>
          <a:p>
            <a:pPr marL="742950" lvl="1" indent="-285750" algn="just">
              <a:buFont typeface="Wingdings" panose="05000000000000000000" charset="0"/>
              <a:buChar char=""/>
            </a:pPr>
            <a:r>
              <a:rPr lang="es-ES" altLang="en-US" dirty="0">
                <a:solidFill>
                  <a:srgbClr val="575756"/>
                </a:solidFill>
                <a:latin typeface="Arial" panose="020B0604020202020204" pitchFamily="34" charset="0"/>
                <a:cs typeface="Arial" panose="020B0604020202020204" pitchFamily="34" charset="0"/>
              </a:rPr>
              <a:t>Dependencia entre equipos y features.</a:t>
            </a:r>
          </a:p>
          <a:p>
            <a:pPr marL="742950" lvl="1" indent="-285750" algn="just">
              <a:buFont typeface="Wingdings" panose="05000000000000000000" charset="0"/>
              <a:buChar char=""/>
            </a:pPr>
            <a:r>
              <a:rPr lang="es-ES" altLang="en-US" dirty="0">
                <a:solidFill>
                  <a:srgbClr val="575756"/>
                </a:solidFill>
                <a:latin typeface="Arial" panose="020B0604020202020204" pitchFamily="34" charset="0"/>
                <a:cs typeface="Arial" panose="020B0604020202020204" pitchFamily="34" charset="0"/>
                <a:sym typeface="+mn-ea"/>
              </a:rPr>
              <a:t>Riesgos y planes de acción.</a:t>
            </a:r>
            <a:endParaRPr lang="es-ES" altLang="en-US" dirty="0">
              <a:solidFill>
                <a:srgbClr val="575756"/>
              </a:solidFill>
              <a:latin typeface="Arial" panose="020B0604020202020204" pitchFamily="34" charset="0"/>
              <a:cs typeface="Arial" panose="020B0604020202020204" pitchFamily="34" charset="0"/>
            </a:endParaRPr>
          </a:p>
          <a:p>
            <a:pPr marL="742950" lvl="1" indent="-285750" algn="just">
              <a:buFont typeface="Wingdings" panose="05000000000000000000" charset="0"/>
              <a:buChar char=""/>
            </a:pPr>
            <a:r>
              <a:rPr lang="es-ES" altLang="en-US" dirty="0">
                <a:solidFill>
                  <a:srgbClr val="575756"/>
                </a:solidFill>
                <a:latin typeface="Arial" panose="020B0604020202020204" pitchFamily="34" charset="0"/>
                <a:cs typeface="Arial" panose="020B0604020202020204" pitchFamily="34" charset="0"/>
              </a:rPr>
              <a:t>Estimacion de Personas y herramienntas para la ejecucion del PI.</a:t>
            </a:r>
          </a:p>
          <a:p>
            <a:pPr marL="742950" lvl="1" indent="-285750" algn="just">
              <a:buFont typeface="Wingdings" panose="05000000000000000000" charset="0"/>
              <a:buChar char=""/>
            </a:pPr>
            <a:endParaRPr lang="es-ES" altLang="en-US" dirty="0">
              <a:latin typeface="Arial" panose="020B0604020202020204" pitchFamily="34" charset="0"/>
              <a:cs typeface="Arial" panose="020B0604020202020204" pitchFamily="34" charset="0"/>
            </a:endParaRPr>
          </a:p>
        </p:txBody>
      </p:sp>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
        <p:nvSpPr>
          <p:cNvPr id="2" name="Elipse 1"/>
          <p:cNvSpPr/>
          <p:nvPr/>
        </p:nvSpPr>
        <p:spPr>
          <a:xfrm>
            <a:off x="8217033" y="1547463"/>
            <a:ext cx="2042702" cy="1932412"/>
          </a:xfrm>
          <a:prstGeom prst="ellipse">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Arial" panose="020B0604020202020204" pitchFamily="34" charset="0"/>
                <a:cs typeface="Arial" panose="020B0604020202020204" pitchFamily="34" charset="0"/>
              </a:rPr>
              <a:t>Realizar la planeación de los proyectos a ejecutar durante los próximos 2 a 3 meses</a:t>
            </a:r>
            <a:endParaRPr lang="es-CO" sz="2000" dirty="0">
              <a:latin typeface="Arial" panose="020B0604020202020204" pitchFamily="34" charset="0"/>
              <a:cs typeface="Arial" panose="020B0604020202020204" pitchFamily="34" charset="0"/>
            </a:endParaRPr>
          </a:p>
        </p:txBody>
      </p:sp>
      <p:sp>
        <p:nvSpPr>
          <p:cNvPr id="10" name="Elipse 9"/>
          <p:cNvSpPr/>
          <p:nvPr/>
        </p:nvSpPr>
        <p:spPr>
          <a:xfrm>
            <a:off x="6651144" y="3133183"/>
            <a:ext cx="2042702" cy="1932412"/>
          </a:xfrm>
          <a:prstGeom prst="ellipse">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Arial" panose="020B0604020202020204" pitchFamily="34" charset="0"/>
                <a:cs typeface="Arial" panose="020B0604020202020204" pitchFamily="34" charset="0"/>
              </a:rPr>
              <a:t>Definir los Objetivos del PI a Iniciar</a:t>
            </a:r>
            <a:endParaRPr lang="es-CO" sz="2000" dirty="0">
              <a:latin typeface="Arial" panose="020B0604020202020204" pitchFamily="34" charset="0"/>
              <a:cs typeface="Arial" panose="020B0604020202020204" pitchFamily="34" charset="0"/>
            </a:endParaRPr>
          </a:p>
        </p:txBody>
      </p:sp>
      <p:sp>
        <p:nvSpPr>
          <p:cNvPr id="11" name="Elipse 10"/>
          <p:cNvSpPr/>
          <p:nvPr/>
        </p:nvSpPr>
        <p:spPr>
          <a:xfrm>
            <a:off x="9817224" y="3146527"/>
            <a:ext cx="2042702" cy="1932412"/>
          </a:xfrm>
          <a:prstGeom prst="ellipse">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smtClean="0">
                <a:latin typeface="Arial" panose="020B0604020202020204" pitchFamily="34" charset="0"/>
                <a:cs typeface="Arial" panose="020B0604020202020204" pitchFamily="34" charset="0"/>
              </a:rPr>
              <a:t>Definir plan de trabajo durante los próximos 2 a 3 meses</a:t>
            </a:r>
            <a:endParaRPr lang="es-CO" sz="20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332509" y="545910"/>
            <a:ext cx="10661651" cy="85115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Ceremonias a nivel de equipo- SAFE: </a:t>
            </a:r>
          </a:p>
          <a:p>
            <a:r>
              <a:rPr lang="es-ES" b="1" dirty="0">
                <a:solidFill>
                  <a:srgbClr val="AD198D"/>
                </a:solidFill>
                <a:latin typeface="Arial" panose="020B0604020202020204" pitchFamily="34" charset="0"/>
                <a:cs typeface="Arial" panose="020B0604020202020204" pitchFamily="34" charset="0"/>
                <a:sym typeface="+mn-ea"/>
              </a:rPr>
              <a:t>PI Planning - Agenda</a:t>
            </a:r>
            <a:endParaRPr lang="es-CO" b="1" dirty="0">
              <a:solidFill>
                <a:srgbClr val="AD198D"/>
              </a:solidFill>
              <a:latin typeface="Arial" panose="020B0604020202020204" pitchFamily="34" charset="0"/>
              <a:cs typeface="Arial" panose="020B0604020202020204" pitchFamily="34" charset="0"/>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latin typeface="Arial" panose="020B0604020202020204" pitchFamily="34" charset="0"/>
              <a:cs typeface="Arial" panose="020B0604020202020204" pitchFamily="34" charset="0"/>
            </a:endParaRPr>
          </a:p>
          <a:p>
            <a:pPr algn="just">
              <a:lnSpc>
                <a:spcPct val="100000"/>
              </a:lnSpc>
            </a:pPr>
            <a:endParaRPr lang="es-ES" altLang="en-US" sz="2000" b="1">
              <a:latin typeface="Arial" panose="020B0604020202020204" pitchFamily="34" charset="0"/>
              <a:cs typeface="Arial" panose="020B0604020202020204" pitchFamily="34" charset="0"/>
            </a:endParaRPr>
          </a:p>
          <a:p>
            <a:pPr marL="285750" indent="-285750" algn="just">
              <a:lnSpc>
                <a:spcPct val="100000"/>
              </a:lnSpc>
              <a:buFont typeface="Arial" panose="020B0604020202020204" pitchFamily="34" charset="0"/>
              <a:buChar char="•"/>
            </a:pPr>
            <a:endParaRPr lang="es-ES" altLang="en-US" sz="2000" b="1">
              <a:latin typeface="Arial" panose="020B0604020202020204" pitchFamily="34" charset="0"/>
              <a:cs typeface="Arial" panose="020B0604020202020204" pitchFamily="34" charset="0"/>
            </a:endParaRPr>
          </a:p>
        </p:txBody>
      </p:sp>
      <p:cxnSp>
        <p:nvCxnSpPr>
          <p:cNvPr id="31" name="Conector recto 30"/>
          <p:cNvCxnSpPr/>
          <p:nvPr/>
        </p:nvCxnSpPr>
        <p:spPr>
          <a:xfrm>
            <a:off x="464024" y="1397062"/>
            <a:ext cx="10374552" cy="32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Marcador de posición de contenido 1"/>
          <p:cNvSpPr>
            <a:spLocks noGrp="1"/>
          </p:cNvSpPr>
          <p:nvPr>
            <p:ph sz="half" idx="1"/>
          </p:nvPr>
        </p:nvSpPr>
        <p:spPr/>
        <p:txBody>
          <a:bodyPr>
            <a:normAutofit/>
          </a:bodyPr>
          <a:lstStyle/>
          <a:p>
            <a:pPr marL="0" indent="0">
              <a:buNone/>
            </a:pPr>
            <a:r>
              <a:rPr lang="es-ES" altLang="en-US" sz="1800" dirty="0">
                <a:latin typeface="Arial" panose="020B0604020202020204" pitchFamily="34" charset="0"/>
                <a:cs typeface="Arial" panose="020B0604020202020204" pitchFamily="34" charset="0"/>
              </a:rPr>
              <a:t>Para realizar un PI </a:t>
            </a:r>
            <a:r>
              <a:rPr lang="es-ES" altLang="en-US" sz="1800" dirty="0" err="1">
                <a:latin typeface="Arial" panose="020B0604020202020204" pitchFamily="34" charset="0"/>
                <a:cs typeface="Arial" panose="020B0604020202020204" pitchFamily="34" charset="0"/>
              </a:rPr>
              <a:t>planning</a:t>
            </a:r>
            <a:r>
              <a:rPr lang="es-ES" altLang="en-US" sz="1800" dirty="0">
                <a:latin typeface="Arial" panose="020B0604020202020204" pitchFamily="34" charset="0"/>
                <a:cs typeface="Arial" panose="020B0604020202020204" pitchFamily="34" charset="0"/>
              </a:rPr>
              <a:t>, SAFE propone la siguiente agenda. </a:t>
            </a:r>
          </a:p>
          <a:p>
            <a:pPr marL="0" indent="0">
              <a:buNone/>
            </a:pPr>
            <a:endParaRPr lang="es-ES" altLang="en-US" sz="1800" dirty="0">
              <a:latin typeface="Arial" panose="020B0604020202020204" pitchFamily="34" charset="0"/>
              <a:cs typeface="Arial" panose="020B0604020202020204" pitchFamily="34" charset="0"/>
            </a:endParaRPr>
          </a:p>
          <a:p>
            <a:pPr algn="just">
              <a:buFont typeface="Wingdings" panose="05000000000000000000" charset="0"/>
              <a:buChar char=""/>
            </a:pPr>
            <a:r>
              <a:rPr lang="es-ES" altLang="en-US" sz="1800" dirty="0">
                <a:latin typeface="Arial" panose="020B0604020202020204" pitchFamily="34" charset="0"/>
                <a:cs typeface="Arial" panose="020B0604020202020204" pitchFamily="34" charset="0"/>
              </a:rPr>
              <a:t>En el día Uno, se realiza el entendimiento de la visión del negocio, lo que se pretende ejecutar durante el PI y se crea un plan preliminar.</a:t>
            </a:r>
          </a:p>
          <a:p>
            <a:pPr algn="just">
              <a:buFont typeface="Wingdings" panose="05000000000000000000" charset="0"/>
              <a:buChar char=""/>
            </a:pPr>
            <a:r>
              <a:rPr lang="es-ES" altLang="en-US" sz="1800" dirty="0">
                <a:latin typeface="Arial" panose="020B0604020202020204" pitchFamily="34" charset="0"/>
                <a:cs typeface="Arial" panose="020B0604020202020204" pitchFamily="34" charset="0"/>
              </a:rPr>
              <a:t>En el día Dos, se realiza ajustes al plan si son necesarios, se identifican riesgos, se realiza la valoración de confianza del plan y al finalizar se realiza una retrospectiva del PI </a:t>
            </a:r>
            <a:r>
              <a:rPr lang="es-ES" altLang="en-US" sz="1800" dirty="0" err="1">
                <a:latin typeface="Arial" panose="020B0604020202020204" pitchFamily="34" charset="0"/>
                <a:cs typeface="Arial" panose="020B0604020202020204" pitchFamily="34" charset="0"/>
              </a:rPr>
              <a:t>planning</a:t>
            </a:r>
            <a:r>
              <a:rPr lang="es-ES" altLang="en-US" sz="1800" dirty="0">
                <a:latin typeface="Arial" panose="020B0604020202020204" pitchFamily="34" charset="0"/>
                <a:cs typeface="Arial" panose="020B0604020202020204" pitchFamily="34" charset="0"/>
              </a:rPr>
              <a:t>.</a:t>
            </a:r>
          </a:p>
        </p:txBody>
      </p:sp>
      <p:graphicFrame>
        <p:nvGraphicFramePr>
          <p:cNvPr id="6" name="Marcador de posición de contenido 5"/>
          <p:cNvGraphicFramePr>
            <a:graphicFrameLocks noGrp="1"/>
          </p:cNvGraphicFramePr>
          <p:nvPr>
            <p:ph sz="half" idx="2"/>
            <p:extLst>
              <p:ext uri="{D42A27DB-BD31-4B8C-83A1-F6EECF244321}">
                <p14:modId xmlns:p14="http://schemas.microsoft.com/office/powerpoint/2010/main" val="1069515184"/>
              </p:ext>
            </p:extLst>
          </p:nvPr>
        </p:nvGraphicFramePr>
        <p:xfrm>
          <a:off x="6019165" y="1930400"/>
          <a:ext cx="5334635" cy="4142105"/>
        </p:xfrm>
        <a:graphic>
          <a:graphicData uri="http://schemas.openxmlformats.org/presentationml/2006/ole">
            <mc:AlternateContent xmlns:mc="http://schemas.openxmlformats.org/markup-compatibility/2006">
              <mc:Choice xmlns:v="urn:schemas-microsoft-com:vml" Requires="v">
                <p:oleObj spid="_x0000_s2317" r:id="rId3" imgW="6076950" imgH="4857750" progId="Paint.Picture">
                  <p:embed/>
                </p:oleObj>
              </mc:Choice>
              <mc:Fallback>
                <p:oleObj r:id="rId3" imgW="6076950" imgH="4857750" progId="Paint.Picture">
                  <p:embed/>
                  <p:pic>
                    <p:nvPicPr>
                      <p:cNvPr id="0" name="Imagen 6"/>
                      <p:cNvPicPr/>
                      <p:nvPr/>
                    </p:nvPicPr>
                    <p:blipFill>
                      <a:blip r:embed="rId4"/>
                      <a:stretch>
                        <a:fillRect/>
                      </a:stretch>
                    </p:blipFill>
                    <p:spPr>
                      <a:xfrm>
                        <a:off x="6019165" y="1930400"/>
                        <a:ext cx="5334635" cy="4142105"/>
                      </a:xfrm>
                      <a:prstGeom prst="rect">
                        <a:avLst/>
                      </a:prstGeom>
                    </p:spPr>
                  </p:pic>
                </p:oleObj>
              </mc:Fallback>
            </mc:AlternateContent>
          </a:graphicData>
        </a:graphic>
      </p:graphicFrame>
      <p:sp>
        <p:nvSpPr>
          <p:cNvPr id="10" name="Rectángulo: esquinas redondeadas 3">
            <a:hlinkClick r:id="rId5"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Entradas y Salidas: PI Planning</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err="1">
                <a:latin typeface="Arial" panose="020B0604020202020204" pitchFamily="34" charset="0"/>
                <a:cs typeface="Arial" panose="020B0604020202020204" pitchFamily="34" charset="0"/>
                <a:sym typeface="+mn-ea"/>
              </a:rPr>
              <a:t>Program</a:t>
            </a:r>
            <a:r>
              <a:rPr lang="es-ES" altLang="en-US" dirty="0">
                <a:latin typeface="Arial" panose="020B0604020202020204" pitchFamily="34" charset="0"/>
                <a:cs typeface="Arial" panose="020B0604020202020204" pitchFamily="34" charset="0"/>
                <a:sym typeface="+mn-ea"/>
              </a:rPr>
              <a:t> </a:t>
            </a:r>
            <a:r>
              <a:rPr lang="es-ES" altLang="en-US" dirty="0" err="1" smtClean="0">
                <a:latin typeface="Arial" panose="020B0604020202020204" pitchFamily="34" charset="0"/>
                <a:cs typeface="Arial" panose="020B0604020202020204" pitchFamily="34" charset="0"/>
                <a:sym typeface="+mn-ea"/>
              </a:rPr>
              <a:t>Board</a:t>
            </a:r>
            <a:endParaRPr lang="es-CO" sz="1100" dirty="0">
              <a:latin typeface="Arial" panose="020B0604020202020204" pitchFamily="34" charset="0"/>
              <a:cs typeface="Arial" panose="020B0604020202020204" pitchFamily="34" charset="0"/>
            </a:endParaRPr>
          </a:p>
        </p:txBody>
      </p:sp>
      <p:sp>
        <p:nvSpPr>
          <p:cNvPr id="27" name="Rectángulo 26">
            <a:extLst>
              <a:ext uri="{FF2B5EF4-FFF2-40B4-BE49-F238E27FC236}">
                <a16:creationId xmlns:a16="http://schemas.microsoft.com/office/drawing/2014/main" id="{01AEB219-5473-4CD9-A219-F48CFECCE568}"/>
              </a:ext>
            </a:extLst>
          </p:cNvPr>
          <p:cNvSpPr/>
          <p:nvPr/>
        </p:nvSpPr>
        <p:spPr>
          <a:xfrm>
            <a:off x="1299806" y="3840241"/>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de </a:t>
            </a:r>
            <a:r>
              <a:rPr lang="es-ES" altLang="en-US" dirty="0" err="1" smtClean="0">
                <a:latin typeface="Arial" panose="020B0604020202020204" pitchFamily="34" charset="0"/>
                <a:cs typeface="Arial" panose="020B0604020202020204" pitchFamily="34" charset="0"/>
              </a:rPr>
              <a:t>Feature</a:t>
            </a:r>
            <a:endParaRPr lang="es-CO" sz="1100"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Plan de </a:t>
            </a:r>
            <a:r>
              <a:rPr lang="es-ES" altLang="en-US" dirty="0" smtClean="0">
                <a:latin typeface="Arial" panose="020B0604020202020204" pitchFamily="34" charset="0"/>
                <a:cs typeface="Arial" panose="020B0604020202020204" pitchFamily="34" charset="0"/>
                <a:sym typeface="+mn-ea"/>
              </a:rPr>
              <a:t>trabajo</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299807" y="202305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Contexto del </a:t>
            </a:r>
            <a:r>
              <a:rPr lang="es-ES" altLang="en-US" dirty="0" smtClean="0">
                <a:latin typeface="Arial" panose="020B0604020202020204" pitchFamily="34" charset="0"/>
                <a:cs typeface="Arial" panose="020B0604020202020204" pitchFamily="34" charset="0"/>
              </a:rPr>
              <a:t>negocio</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299807" y="293745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Propósito y </a:t>
            </a:r>
            <a:r>
              <a:rPr lang="es-ES" altLang="en-US" dirty="0" smtClean="0">
                <a:latin typeface="Arial" panose="020B0604020202020204" pitchFamily="34" charset="0"/>
                <a:cs typeface="Arial" panose="020B0604020202020204" pitchFamily="34" charset="0"/>
              </a:rPr>
              <a:t>Misión</a:t>
            </a:r>
            <a:endParaRPr lang="es-CO" sz="11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Objetivos </a:t>
            </a:r>
            <a:r>
              <a:rPr lang="es-ES" altLang="en-US" dirty="0" smtClean="0">
                <a:latin typeface="Arial" panose="020B0604020202020204" pitchFamily="34" charset="0"/>
                <a:cs typeface="Arial" panose="020B0604020202020204" pitchFamily="34" charset="0"/>
              </a:rPr>
              <a:t>PI</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764802" y="2937684"/>
            <a:ext cx="3954929"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PI 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510346" y="38328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7919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268116"/>
            <a:ext cx="8562809" cy="9794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solidFill>
                  <a:srgbClr val="AD198D"/>
                </a:solidFill>
                <a:latin typeface="Arial" panose="020B0604020202020204" pitchFamily="34" charset="0"/>
                <a:cs typeface="Arial" panose="020B0604020202020204" pitchFamily="34" charset="0"/>
                <a:sym typeface="+mn-ea"/>
              </a:rPr>
              <a:t>7</a:t>
            </a:r>
            <a:r>
              <a:rPr lang="es-ES" sz="4000" b="1" dirty="0" smtClean="0">
                <a:solidFill>
                  <a:srgbClr val="AD198D"/>
                </a:solidFill>
                <a:latin typeface="Arial" panose="020B0604020202020204" pitchFamily="34" charset="0"/>
                <a:cs typeface="Arial" panose="020B0604020202020204" pitchFamily="34" charset="0"/>
                <a:sym typeface="+mn-ea"/>
              </a:rPr>
              <a:t>.3 </a:t>
            </a:r>
            <a:r>
              <a:rPr lang="es-ES" sz="4000" b="1" dirty="0">
                <a:solidFill>
                  <a:srgbClr val="AD198D"/>
                </a:solidFill>
                <a:latin typeface="Arial" panose="020B0604020202020204" pitchFamily="34" charset="0"/>
                <a:cs typeface="Arial" panose="020B0604020202020204" pitchFamily="34" charset="0"/>
                <a:sym typeface="+mn-ea"/>
              </a:rPr>
              <a:t>Ceremonias o Eventos- SAFE: Refinamiento</a:t>
            </a:r>
            <a:endParaRPr lang="es-CO" sz="4000"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4" y="3125470"/>
            <a:ext cx="2712633" cy="3193443"/>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Evento, en el cual se detalla a nivel funcional las HU, para asegurar que el equipo Ágil, tenga un entendimiento de las necesidades del PO.</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712632" cy="3288978"/>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Debe participar todo el equipo Ágil. En el caso que sea necesario invitar alguien que no sea parte del equipo, como por ejemplo stakeholders, áreas transversales, entre otros es valido hacerlo.</a:t>
            </a: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2" y="3125470"/>
            <a:ext cx="2768301" cy="3288978"/>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Detallar HU que son candidatas para ser </a:t>
            </a:r>
            <a:r>
              <a:rPr lang="es-ES" altLang="en-US" b="1" i="1" dirty="0">
                <a:solidFill>
                  <a:schemeClr val="tx1"/>
                </a:solidFill>
                <a:latin typeface="Arial" panose="020B0604020202020204" pitchFamily="34" charset="0"/>
                <a:cs typeface="Arial" panose="020B0604020202020204" pitchFamily="34" charset="0"/>
              </a:rPr>
              <a:t>implementadas</a:t>
            </a:r>
            <a:r>
              <a:rPr lang="es-ES" altLang="en-US" dirty="0">
                <a:solidFill>
                  <a:schemeClr val="tx1"/>
                </a:solidFill>
                <a:latin typeface="Arial" panose="020B0604020202020204" pitchFamily="34" charset="0"/>
                <a:cs typeface="Arial" panose="020B0604020202020204" pitchFamily="34" charset="0"/>
              </a:rPr>
              <a:t> en la siguiente </a:t>
            </a:r>
            <a:r>
              <a:rPr lang="es-ES" altLang="en-US" b="1" i="1" dirty="0">
                <a:solidFill>
                  <a:schemeClr val="tx1"/>
                </a:solidFill>
                <a:latin typeface="Arial" panose="020B0604020202020204" pitchFamily="34" charset="0"/>
                <a:cs typeface="Arial" panose="020B0604020202020204" pitchFamily="34" charset="0"/>
              </a:rPr>
              <a:t>iteración</a:t>
            </a:r>
            <a:r>
              <a:rPr lang="es-ES" altLang="en-US" dirty="0">
                <a:solidFill>
                  <a:schemeClr val="tx1"/>
                </a:solidFill>
                <a:latin typeface="Arial" panose="020B0604020202020204" pitchFamily="34" charset="0"/>
                <a:cs typeface="Arial" panose="020B0604020202020204" pitchFamily="34" charset="0"/>
              </a:rPr>
              <a:t>. Identificando, riesgos, dependencias, impedimentos y viabilidad técnica para su construcción.</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08146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281637"/>
            <a:ext cx="8129884" cy="66264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7.3 </a:t>
            </a:r>
            <a:r>
              <a:rPr lang="es-ES" b="1" dirty="0">
                <a:solidFill>
                  <a:srgbClr val="AD198D"/>
                </a:solidFill>
                <a:latin typeface="Arial" panose="020B0604020202020204" pitchFamily="34" charset="0"/>
                <a:cs typeface="Arial" panose="020B0604020202020204" pitchFamily="34" charset="0"/>
                <a:sym typeface="+mn-ea"/>
              </a:rPr>
              <a:t>Entradas y Salidas: Refinamiento</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Dependencias</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Riesgos, Impedimentos</a:t>
            </a:r>
          </a:p>
          <a:p>
            <a:pPr algn="ct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16992" y="242724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HU Priorizadas</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16992" y="334164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Criterios de aceptación claros</a:t>
            </a:r>
          </a:p>
          <a:p>
            <a:pPr algn="ctr"/>
            <a:endParaRPr lang="es-CO" sz="11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HU Refinadas</a:t>
            </a: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457027" y="2937684"/>
            <a:ext cx="4570482"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Refinamiento</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Cuadro de texto 34">
            <a:extLst>
              <a:ext uri="{FF2B5EF4-FFF2-40B4-BE49-F238E27FC236}">
                <a16:creationId xmlns:a16="http://schemas.microsoft.com/office/drawing/2014/main" id="{F4ADC982-6C1C-40E7-A03E-72310F0B1D8C}"/>
              </a:ext>
            </a:extLst>
          </p:cNvPr>
          <p:cNvSpPr txBox="1"/>
          <p:nvPr/>
        </p:nvSpPr>
        <p:spPr>
          <a:xfrm>
            <a:off x="934912" y="5268561"/>
            <a:ext cx="8591550" cy="645160"/>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Esta ceremonia no debe consumir mas de un 10% de la duración de la iteración, es facilitada por el Scrum Master o líder del equipo ágil.</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375213"/>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43047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156467"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.4 </a:t>
            </a:r>
            <a:r>
              <a:rPr lang="es-ES" b="1" dirty="0">
                <a:solidFill>
                  <a:srgbClr val="AD198D"/>
                </a:solidFill>
                <a:latin typeface="Arial" panose="020B0604020202020204" pitchFamily="34" charset="0"/>
                <a:cs typeface="Arial" panose="020B0604020202020204" pitchFamily="34" charset="0"/>
                <a:sym typeface="+mn-ea"/>
              </a:rPr>
              <a:t>Ceremonias o Eventos- SAFE: Iteración</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sym typeface="+mn-ea"/>
              </a:rPr>
              <a:t>Es un periodo de tiempo de longitud fija, en el cual se implementa un incremento del producto. </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Equipo Ágil</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Generar valor al negocio, mediante la creación de un incremento de producto.</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14040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.4 </a:t>
            </a:r>
            <a:r>
              <a:rPr lang="es-ES" b="1" dirty="0">
                <a:solidFill>
                  <a:srgbClr val="AD198D"/>
                </a:solidFill>
                <a:latin typeface="Arial" panose="020B0604020202020204" pitchFamily="34" charset="0"/>
                <a:cs typeface="Arial" panose="020B0604020202020204" pitchFamily="34" charset="0"/>
                <a:sym typeface="+mn-ea"/>
              </a:rPr>
              <a:t>Entradas y Salidas: Iteración</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latin typeface="Arial" panose="020B0604020202020204" pitchFamily="34" charset="0"/>
                <a:cs typeface="Arial" panose="020B0604020202020204" pitchFamily="34" charset="0"/>
              </a:rPr>
              <a:t>Métricas de la iteración. </a:t>
            </a:r>
          </a:p>
          <a:p>
            <a:pPr algn="ct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6101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latin typeface="Arial" panose="020B0604020202020204" pitchFamily="34" charset="0"/>
                <a:cs typeface="Arial" panose="020B0604020202020204" pitchFamily="34" charset="0"/>
              </a:rPr>
              <a:t>HU Terminadas</a:t>
            </a:r>
            <a:endParaRPr lang="es-CO" dirty="0">
              <a:latin typeface="Arial" panose="020B0604020202020204" pitchFamily="34" charset="0"/>
              <a:cs typeface="Arial" panose="020B0604020202020204" pitchFamily="34" charset="0"/>
            </a:endParaRPr>
          </a:p>
          <a:p>
            <a:pPr algn="ct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13179" y="2129303"/>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HU Refinadas</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20804" y="3142381"/>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latin typeface="Arial" panose="020B0604020202020204" pitchFamily="34" charset="0"/>
                <a:cs typeface="Arial" panose="020B0604020202020204" pitchFamily="34" charset="0"/>
              </a:rPr>
              <a:t>Herramientas para la ejecución de las HU</a:t>
            </a:r>
            <a:endParaRPr lang="es-CO" sz="11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latin typeface="Arial" panose="020B0604020202020204" pitchFamily="34" charset="0"/>
                <a:cs typeface="Arial" panose="020B0604020202020204" pitchFamily="34" charset="0"/>
              </a:rPr>
              <a:t>Incremento del producto</a:t>
            </a:r>
            <a:endParaRPr lang="es-CO" dirty="0">
              <a:latin typeface="Arial" panose="020B0604020202020204" pitchFamily="34" charset="0"/>
              <a:cs typeface="Arial" panose="020B0604020202020204" pitchFamily="34" charset="0"/>
            </a:endParaRP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207235" y="2937684"/>
            <a:ext cx="3070072"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Iteración</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6" name="Cuadro de texto 7">
            <a:extLst>
              <a:ext uri="{FF2B5EF4-FFF2-40B4-BE49-F238E27FC236}">
                <a16:creationId xmlns:a16="http://schemas.microsoft.com/office/drawing/2014/main" id="{22F89864-C4CC-4774-AEAC-5758AD7AF422}"/>
              </a:ext>
            </a:extLst>
          </p:cNvPr>
          <p:cNvSpPr txBox="1"/>
          <p:nvPr/>
        </p:nvSpPr>
        <p:spPr>
          <a:xfrm>
            <a:off x="645952" y="5520110"/>
            <a:ext cx="9630043" cy="646331"/>
          </a:xfrm>
          <a:prstGeom prst="rect">
            <a:avLst/>
          </a:prstGeom>
          <a:noFill/>
        </p:spPr>
        <p:txBody>
          <a:bodyPr wrap="square" rtlCol="0">
            <a:spAutoFit/>
          </a:bodyPr>
          <a:lstStyle/>
          <a:p>
            <a:r>
              <a:rPr lang="es-ES" altLang="en-US" b="1" dirty="0">
                <a:latin typeface="Arial" panose="020B0604020202020204" pitchFamily="34" charset="0"/>
                <a:cs typeface="Arial" panose="020B0604020202020204" pitchFamily="34" charset="0"/>
              </a:rPr>
              <a:t>SAFE recomienda una duración de 2 a 4 semanas por iteración, dependiendo del contexto organizacional.</a:t>
            </a:r>
          </a:p>
        </p:txBody>
      </p:sp>
      <p:sp>
        <p:nvSpPr>
          <p:cNvPr id="17" name="Rectángulo 16">
            <a:extLst>
              <a:ext uri="{FF2B5EF4-FFF2-40B4-BE49-F238E27FC236}">
                <a16:creationId xmlns:a16="http://schemas.microsoft.com/office/drawing/2014/main" id="{CAC27597-7E44-451C-8ADA-C155BCDB2BCA}"/>
              </a:ext>
            </a:extLst>
          </p:cNvPr>
          <p:cNvSpPr/>
          <p:nvPr/>
        </p:nvSpPr>
        <p:spPr>
          <a:xfrm>
            <a:off x="1320804" y="4191471"/>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dirty="0">
                <a:latin typeface="Arial" panose="020B0604020202020204" pitchFamily="34" charset="0"/>
                <a:cs typeface="Arial" panose="020B0604020202020204" pitchFamily="34" charset="0"/>
              </a:rPr>
              <a:t>Backlog de la Iteración</a:t>
            </a:r>
            <a:endParaRPr lang="es-CO" dirty="0">
              <a:latin typeface="Arial" panose="020B0604020202020204" pitchFamily="34" charset="0"/>
              <a:cs typeface="Arial" panose="020B0604020202020204" pitchFamily="34" charset="0"/>
            </a:endParaRPr>
          </a:p>
          <a:p>
            <a:pPr algn="ctr"/>
            <a:endParaRPr lang="es-CO" sz="1100" dirty="0">
              <a:latin typeface="Arial" panose="020B0604020202020204" pitchFamily="34" charset="0"/>
              <a:cs typeface="Arial" panose="020B0604020202020204" pitchFamily="34" charset="0"/>
            </a:endParaRPr>
          </a:p>
        </p:txBody>
      </p:sp>
      <p:sp>
        <p:nvSpPr>
          <p:cNvPr id="18"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57162"/>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93732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538603" y="413309"/>
            <a:ext cx="9634138" cy="93162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7.5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Iteration</a:t>
            </a:r>
            <a:r>
              <a:rPr lang="es-ES" sz="3900" b="1" dirty="0">
                <a:solidFill>
                  <a:srgbClr val="AD198D"/>
                </a:solidFill>
                <a:latin typeface="Arial" panose="020B0604020202020204" pitchFamily="34" charset="0"/>
                <a:cs typeface="Arial" panose="020B0604020202020204" pitchFamily="34" charset="0"/>
                <a:sym typeface="+mn-ea"/>
              </a:rPr>
              <a:t> </a:t>
            </a:r>
            <a:r>
              <a:rPr lang="es-ES" sz="3900" b="1" dirty="0" err="1">
                <a:solidFill>
                  <a:srgbClr val="AD198D"/>
                </a:solidFill>
                <a:latin typeface="Arial" panose="020B0604020202020204" pitchFamily="34" charset="0"/>
                <a:cs typeface="Arial" panose="020B0604020202020204" pitchFamily="34" charset="0"/>
                <a:sym typeface="+mn-ea"/>
              </a:rPr>
              <a:t>Planning</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Es el evento en el cual el equipo, se compromete con el trabajo a realizar durante la iteración próxima a iniciar, y se traza un objetivo en común.</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en-US" dirty="0">
                <a:solidFill>
                  <a:schemeClr val="tx1"/>
                </a:solidFill>
                <a:latin typeface="Arial" panose="020B0604020202020204" pitchFamily="34" charset="0"/>
                <a:cs typeface="Arial" panose="020B0604020202020204" pitchFamily="34" charset="0"/>
              </a:rPr>
              <a:t>En este evento deben participar, el equipo ágil en su totalidad.</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Organizar, planificar y definir el alcance en el cual el equipo ágil se enfocara durante  el desarrollo de la iteración.</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83651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8566287" cy="560997"/>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.5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b="1" dirty="0" err="1">
                <a:solidFill>
                  <a:srgbClr val="AD198D"/>
                </a:solidFill>
                <a:latin typeface="Arial" panose="020B0604020202020204" pitchFamily="34" charset="0"/>
                <a:cs typeface="Arial" panose="020B0604020202020204" pitchFamily="34" charset="0"/>
                <a:sym typeface="+mn-ea"/>
              </a:rPr>
              <a:t>Iteration</a:t>
            </a:r>
            <a:r>
              <a:rPr lang="es-ES" b="1" dirty="0">
                <a:solidFill>
                  <a:srgbClr val="AD198D"/>
                </a:solidFill>
                <a:latin typeface="Arial" panose="020B0604020202020204" pitchFamily="34" charset="0"/>
                <a:cs typeface="Arial" panose="020B0604020202020204" pitchFamily="34" charset="0"/>
                <a:sym typeface="+mn-ea"/>
              </a:rPr>
              <a:t> Planning</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25646"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sym typeface="+mn-ea"/>
              </a:rPr>
              <a:t>Estimación</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325645"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Tareas de HU</a:t>
            </a:r>
          </a:p>
          <a:p>
            <a:pPr algn="ct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260076"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Objetivos del Program PI</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272415"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de </a:t>
            </a:r>
            <a:r>
              <a:rPr lang="es-ES" altLang="en-US" dirty="0" smtClean="0">
                <a:latin typeface="Arial" panose="020B0604020202020204" pitchFamily="34" charset="0"/>
                <a:cs typeface="Arial" panose="020B0604020202020204" pitchFamily="34" charset="0"/>
              </a:rPr>
              <a:t>HU / </a:t>
            </a:r>
            <a:r>
              <a:rPr lang="es-ES" altLang="en-US" dirty="0" err="1" smtClean="0">
                <a:latin typeface="Arial" panose="020B0604020202020204" pitchFamily="34" charset="0"/>
                <a:cs typeface="Arial" panose="020B0604020202020204" pitchFamily="34" charset="0"/>
              </a:rPr>
              <a:t>Enabler</a:t>
            </a:r>
            <a:endParaRPr lang="es-ES" altLang="en-US"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325645"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de la Iteración</a:t>
            </a: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341333" y="2915118"/>
            <a:ext cx="4951998"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Iteration</a:t>
            </a:r>
            <a:r>
              <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1077683"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968060"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260075"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Capacidad del equipo</a:t>
            </a:r>
          </a:p>
          <a:p>
            <a:pPr algn="ctr"/>
            <a:endParaRPr lang="es-CO" sz="1100" dirty="0">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9C2F2120-CBF4-4293-A0E6-9631FD6B18B1}"/>
              </a:ext>
            </a:extLst>
          </p:cNvPr>
          <p:cNvSpPr/>
          <p:nvPr/>
        </p:nvSpPr>
        <p:spPr>
          <a:xfrm>
            <a:off x="1260075" y="4615434"/>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acción/ retrospectiva</a:t>
            </a:r>
          </a:p>
          <a:p>
            <a:pPr algn="ctr"/>
            <a:endParaRPr lang="es-CO" sz="1100" dirty="0">
              <a:latin typeface="Arial" panose="020B060402020202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0F95AC1F-BD91-46C6-AC1E-43DD9CA20333}"/>
              </a:ext>
            </a:extLst>
          </p:cNvPr>
          <p:cNvSpPr/>
          <p:nvPr/>
        </p:nvSpPr>
        <p:spPr>
          <a:xfrm>
            <a:off x="8325645" y="4503377"/>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Objetivo de la Iteración</a:t>
            </a:r>
          </a:p>
          <a:p>
            <a:pPr algn="ctr"/>
            <a:endParaRPr lang="es-CO" sz="1100" dirty="0">
              <a:latin typeface="Arial" panose="020B0604020202020204" pitchFamily="34" charset="0"/>
              <a:cs typeface="Arial" panose="020B0604020202020204" pitchFamily="34" charset="0"/>
            </a:endParaRPr>
          </a:p>
        </p:txBody>
      </p:sp>
      <p:sp>
        <p:nvSpPr>
          <p:cNvPr id="20" name="Cuadro de texto 29">
            <a:extLst>
              <a:ext uri="{FF2B5EF4-FFF2-40B4-BE49-F238E27FC236}">
                <a16:creationId xmlns:a16="http://schemas.microsoft.com/office/drawing/2014/main" id="{35009E10-E850-49CD-A179-F8CBEB4458BF}"/>
              </a:ext>
            </a:extLst>
          </p:cNvPr>
          <p:cNvSpPr txBox="1"/>
          <p:nvPr/>
        </p:nvSpPr>
        <p:spPr>
          <a:xfrm>
            <a:off x="645951" y="5591141"/>
            <a:ext cx="9284970" cy="645160"/>
          </a:xfrm>
          <a:prstGeom prst="rect">
            <a:avLst/>
          </a:prstGeom>
          <a:noFill/>
        </p:spPr>
        <p:txBody>
          <a:bodyPr wrap="square" rtlCol="0">
            <a:spAutoFit/>
          </a:bodyPr>
          <a:lstStyle/>
          <a:p>
            <a:pPr algn="just"/>
            <a:r>
              <a:rPr lang="es-ES" b="1" dirty="0">
                <a:solidFill>
                  <a:srgbClr val="575756"/>
                </a:solidFill>
                <a:latin typeface="Arial" panose="020B0604020202020204" pitchFamily="34" charset="0"/>
                <a:cs typeface="Arial" panose="020B0604020202020204" pitchFamily="34" charset="0"/>
              </a:rPr>
              <a:t>La duración de la </a:t>
            </a:r>
            <a:r>
              <a:rPr lang="es-ES" b="1" dirty="0" err="1">
                <a:solidFill>
                  <a:srgbClr val="575756"/>
                </a:solidFill>
                <a:latin typeface="Arial" panose="020B0604020202020204" pitchFamily="34" charset="0"/>
                <a:cs typeface="Arial" panose="020B0604020202020204" pitchFamily="34" charset="0"/>
                <a:sym typeface="+mn-ea"/>
              </a:rPr>
              <a:t>Iteration</a:t>
            </a:r>
            <a:r>
              <a:rPr lang="es-ES" b="1" dirty="0">
                <a:solidFill>
                  <a:srgbClr val="575756"/>
                </a:solidFill>
                <a:latin typeface="Arial" panose="020B0604020202020204" pitchFamily="34" charset="0"/>
                <a:cs typeface="Arial" panose="020B0604020202020204" pitchFamily="34" charset="0"/>
                <a:sym typeface="+mn-ea"/>
              </a:rPr>
              <a:t> </a:t>
            </a:r>
            <a:r>
              <a:rPr lang="es-ES" b="1" dirty="0" err="1">
                <a:solidFill>
                  <a:srgbClr val="575756"/>
                </a:solidFill>
                <a:latin typeface="Arial" panose="020B0604020202020204" pitchFamily="34" charset="0"/>
                <a:cs typeface="Arial" panose="020B0604020202020204" pitchFamily="34" charset="0"/>
                <a:sym typeface="+mn-ea"/>
              </a:rPr>
              <a:t>Planning</a:t>
            </a:r>
            <a:r>
              <a:rPr lang="es-ES" b="1" dirty="0">
                <a:solidFill>
                  <a:srgbClr val="575756"/>
                </a:solidFill>
                <a:latin typeface="Arial" panose="020B0604020202020204" pitchFamily="34" charset="0"/>
                <a:cs typeface="Arial" panose="020B0604020202020204" pitchFamily="34" charset="0"/>
                <a:sym typeface="+mn-ea"/>
              </a:rPr>
              <a:t> debe ser maximo de 4 horas para una iteración de 2 semanas, es facilitada por el Scrum Master</a:t>
            </a:r>
            <a:endParaRPr lang="es-ES" altLang="en-US" b="1" dirty="0">
              <a:solidFill>
                <a:srgbClr val="575756"/>
              </a:solidFill>
              <a:latin typeface="Arial" panose="020B0604020202020204" pitchFamily="34" charset="0"/>
              <a:cs typeface="Arial" panose="020B0604020202020204" pitchFamily="34" charset="0"/>
              <a:sym typeface="+mn-ea"/>
            </a:endParaRPr>
          </a:p>
        </p:txBody>
      </p:sp>
      <p:sp>
        <p:nvSpPr>
          <p:cNvPr id="22"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38328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70284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773379"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a:solidFill>
                  <a:srgbClr val="AD198D"/>
                </a:solidFill>
                <a:latin typeface="Arial" panose="020B0604020202020204" pitchFamily="34" charset="0"/>
                <a:cs typeface="Arial" panose="020B0604020202020204" pitchFamily="34" charset="0"/>
                <a:sym typeface="+mn-ea"/>
              </a:rPr>
              <a:t>7</a:t>
            </a:r>
            <a:r>
              <a:rPr lang="es-ES" sz="3900" b="1" dirty="0" smtClean="0">
                <a:solidFill>
                  <a:srgbClr val="AD198D"/>
                </a:solidFill>
                <a:latin typeface="Arial" panose="020B0604020202020204" pitchFamily="34" charset="0"/>
                <a:cs typeface="Arial" panose="020B0604020202020204" pitchFamily="34" charset="0"/>
                <a:sym typeface="+mn-ea"/>
              </a:rPr>
              <a:t>.6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Iteration</a:t>
            </a:r>
            <a:r>
              <a:rPr lang="es-ES" sz="3900" b="1" dirty="0">
                <a:solidFill>
                  <a:srgbClr val="AD198D"/>
                </a:solidFill>
                <a:latin typeface="Arial" panose="020B0604020202020204" pitchFamily="34" charset="0"/>
                <a:cs typeface="Arial" panose="020B0604020202020204" pitchFamily="34" charset="0"/>
                <a:sym typeface="+mn-ea"/>
              </a:rPr>
              <a:t> </a:t>
            </a:r>
            <a:r>
              <a:rPr lang="es-ES" sz="3900" b="1" dirty="0" err="1">
                <a:solidFill>
                  <a:srgbClr val="AD198D"/>
                </a:solidFill>
                <a:latin typeface="Arial" panose="020B0604020202020204" pitchFamily="34" charset="0"/>
                <a:cs typeface="Arial" panose="020B0604020202020204" pitchFamily="34" charset="0"/>
                <a:sym typeface="+mn-ea"/>
              </a:rPr>
              <a:t>Review</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altLang="zh-CN" dirty="0">
                <a:solidFill>
                  <a:schemeClr val="tx1"/>
                </a:solidFill>
                <a:latin typeface="Arial" panose="020B0604020202020204" pitchFamily="34" charset="0"/>
                <a:cs typeface="Arial" panose="020B0604020202020204" pitchFamily="34" charset="0"/>
              </a:rPr>
              <a:t>Evento en el cual se realiza la revisión del incremento del producto y se obtiene el </a:t>
            </a:r>
            <a:r>
              <a:rPr lang="es-ES" altLang="zh-CN" dirty="0" err="1">
                <a:solidFill>
                  <a:schemeClr val="tx1"/>
                </a:solidFill>
                <a:latin typeface="Arial" panose="020B0604020202020204" pitchFamily="34" charset="0"/>
                <a:cs typeface="Arial" panose="020B0604020202020204" pitchFamily="34" charset="0"/>
              </a:rPr>
              <a:t>feedback</a:t>
            </a:r>
            <a:r>
              <a:rPr lang="es-ES" altLang="zh-CN" dirty="0">
                <a:solidFill>
                  <a:schemeClr val="tx1"/>
                </a:solidFill>
                <a:latin typeface="Arial" panose="020B0604020202020204" pitchFamily="34" charset="0"/>
                <a:cs typeface="Arial" panose="020B0604020202020204" pitchFamily="34" charset="0"/>
              </a:rPr>
              <a:t> del resultado de la iteración a nivel de producto.</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Todo el equipo ágil, y quien sea necesario involucrar para la validación del incremento del producto.</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15000"/>
              </a:spcAft>
            </a:pPr>
            <a:r>
              <a:rPr lang="es-ES" altLang="zh-CN" dirty="0">
                <a:solidFill>
                  <a:schemeClr val="tx1"/>
                </a:solidFill>
                <a:latin typeface="Arial" panose="020B0604020202020204" pitchFamily="34" charset="0"/>
                <a:cs typeface="Arial" panose="020B0604020202020204" pitchFamily="34" charset="0"/>
              </a:rPr>
              <a:t>Validar lo implementado durante el sprint,  asegurando que se cumplan los criterios de aceptación y expectativas del PO.</a:t>
            </a:r>
          </a:p>
          <a:p>
            <a:pPr lvl="0" algn="ctr">
              <a:lnSpc>
                <a:spcPct val="100000"/>
              </a:lnSpc>
              <a:spcBef>
                <a:spcPct val="0"/>
              </a:spcBef>
              <a:spcAft>
                <a:spcPct val="15000"/>
              </a:spcAft>
            </a:pPr>
            <a:endParaRPr lang="es-ES" altLang="zh-CN" dirty="0">
              <a:solidFill>
                <a:schemeClr val="tx1"/>
              </a:solidFill>
              <a:latin typeface="Arial" panose="020B0604020202020204" pitchFamily="34" charset="0"/>
              <a:cs typeface="Arial" panose="020B0604020202020204" pitchFamily="34" charset="0"/>
            </a:endParaRP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5828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Arial" panose="020B0604020202020204" pitchFamily="34" charset="0"/>
                <a:cs typeface="Arial" panose="020B0604020202020204" pitchFamily="34" charset="0"/>
              </a:rPr>
              <a:t>2. 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1008609" cy="215444"/>
          </a:xfrm>
          <a:prstGeom prst="rect">
            <a:avLst/>
          </a:prstGeom>
        </p:spPr>
        <p:txBody>
          <a:bodyPr wrap="none">
            <a:spAutoFit/>
          </a:bodyPr>
          <a:lstStyle/>
          <a:p>
            <a:r>
              <a:rPr lang="en-US" sz="800" dirty="0">
                <a:latin typeface="Arial" panose="020B0604020202020204" pitchFamily="34" charset="0"/>
                <a:cs typeface="Arial" panose="020B0604020202020204" pitchFamily="34" charset="0"/>
              </a:rPr>
              <a:t>www.consultec.es</a:t>
            </a:r>
          </a:p>
        </p:txBody>
      </p:sp>
      <p:sp>
        <p:nvSpPr>
          <p:cNvPr id="8" name="Cuadro de texto 7"/>
          <p:cNvSpPr txBox="1"/>
          <p:nvPr/>
        </p:nvSpPr>
        <p:spPr>
          <a:xfrm>
            <a:off x="947420" y="1691005"/>
            <a:ext cx="9651365" cy="645160"/>
          </a:xfrm>
          <a:prstGeom prst="rect">
            <a:avLst/>
          </a:prstGeom>
          <a:noFill/>
        </p:spPr>
        <p:txBody>
          <a:bodyPr wrap="square" rtlCol="0">
            <a:spAutoFit/>
          </a:bodyPr>
          <a:lstStyle/>
          <a:p>
            <a:pPr algn="just"/>
            <a:r>
              <a:rPr lang="es-ES" altLang="en-US" dirty="0" err="1">
                <a:solidFill>
                  <a:srgbClr val="575756"/>
                </a:solidFill>
                <a:latin typeface="Arial" panose="020B0604020202020204" pitchFamily="34" charset="0"/>
                <a:cs typeface="Arial" panose="020B0604020202020204" pitchFamily="34" charset="0"/>
              </a:rPr>
              <a:t>SAFe</a:t>
            </a:r>
            <a:r>
              <a:rPr lang="es-ES" altLang="en-US" dirty="0">
                <a:solidFill>
                  <a:srgbClr val="575756"/>
                </a:solidFill>
                <a:latin typeface="Arial" panose="020B0604020202020204" pitchFamily="34" charset="0"/>
                <a:cs typeface="Arial" panose="020B0604020202020204" pitchFamily="34" charset="0"/>
              </a:rPr>
              <a:t> se basa principalmente en dos pensamientos: Lean y ágil. Por esta razón adopta los valores base de estos dos cuerpos de conocimiento.</a:t>
            </a:r>
          </a:p>
        </p:txBody>
      </p:sp>
      <p:pic>
        <p:nvPicPr>
          <p:cNvPr id="11" name="Marcador de posición de contenido 10"/>
          <p:cNvPicPr>
            <a:picLocks noGrp="1" noChangeAspect="1"/>
          </p:cNvPicPr>
          <p:nvPr>
            <p:ph idx="1"/>
          </p:nvPr>
        </p:nvPicPr>
        <p:blipFill>
          <a:blip r:embed="rId2"/>
          <a:stretch>
            <a:fillRect/>
          </a:stretch>
        </p:blipFill>
        <p:spPr>
          <a:xfrm>
            <a:off x="2228850" y="2493010"/>
            <a:ext cx="7088505" cy="398843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85305" y="322747"/>
            <a:ext cx="9445616"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.6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Iteration</a:t>
            </a:r>
            <a:r>
              <a:rPr lang="es-ES" altLang="en-US" b="1" dirty="0">
                <a:solidFill>
                  <a:srgbClr val="AD198D"/>
                </a:solidFill>
                <a:latin typeface="Arial" panose="020B0604020202020204" pitchFamily="34" charset="0"/>
                <a:cs typeface="Arial" panose="020B0604020202020204" pitchFamily="34" charset="0"/>
              </a:rPr>
              <a:t> </a:t>
            </a:r>
            <a:r>
              <a:rPr lang="es-ES" altLang="en-US" b="1" dirty="0" err="1" smtClean="0">
                <a:solidFill>
                  <a:srgbClr val="AD198D"/>
                </a:solidFill>
                <a:latin typeface="Arial" panose="020B0604020202020204" pitchFamily="34" charset="0"/>
                <a:cs typeface="Arial" panose="020B0604020202020204" pitchFamily="34" charset="0"/>
              </a:rPr>
              <a:t>Review</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Métricas de la iteración</a:t>
            </a:r>
          </a:p>
          <a:p>
            <a:pPr algn="ct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Incremento validado</a:t>
            </a:r>
            <a:r>
              <a:rPr lang="es-ES" altLang="en-US" sz="1100" dirty="0">
                <a:latin typeface="Arial" panose="020B0604020202020204" pitchFamily="34" charset="0"/>
                <a:cs typeface="Arial" panose="020B0604020202020204" pitchFamily="34" charset="0"/>
              </a:rPr>
              <a:t>.</a:t>
            </a:r>
            <a:endParaRPr lang="es-ES" altLang="en-US" dirty="0">
              <a:latin typeface="Arial" panose="020B0604020202020204" pitchFamily="34" charset="0"/>
              <a:cs typeface="Arial" panose="020B0604020202020204" pitchFamily="34" charset="0"/>
            </a:endParaRPr>
          </a:p>
          <a:p>
            <a:pPr algn="ct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Incremento del producto</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 de la Iteración</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latin typeface="Arial" panose="020B0604020202020204" pitchFamily="34" charset="0"/>
                <a:cs typeface="Arial" panose="020B0604020202020204" pitchFamily="34" charset="0"/>
              </a:rPr>
              <a:t>Feedback</a:t>
            </a:r>
            <a:r>
              <a:rPr lang="es-ES" altLang="en-US" dirty="0">
                <a:latin typeface="Arial" panose="020B0604020202020204" pitchFamily="34" charset="0"/>
                <a:cs typeface="Arial" panose="020B0604020202020204" pitchFamily="34" charset="0"/>
              </a:rPr>
              <a:t> del incremento.</a:t>
            </a: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485085" y="2937684"/>
            <a:ext cx="4514377"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Iteration</a:t>
            </a:r>
            <a:r>
              <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Review</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ltLang="en-US" dirty="0">
                <a:latin typeface="Arial" panose="020B0604020202020204" pitchFamily="34" charset="0"/>
                <a:cs typeface="Arial" panose="020B0604020202020204" pitchFamily="34" charset="0"/>
              </a:rPr>
              <a:t>Informe de la iteración</a:t>
            </a:r>
          </a:p>
          <a:p>
            <a:pPr algn="ctr"/>
            <a:endParaRPr lang="es-CO" sz="1100" dirty="0">
              <a:latin typeface="Arial" panose="020B0604020202020204" pitchFamily="34" charset="0"/>
              <a:cs typeface="Arial" panose="020B0604020202020204" pitchFamily="34" charset="0"/>
            </a:endParaRPr>
          </a:p>
        </p:txBody>
      </p:sp>
      <p:sp>
        <p:nvSpPr>
          <p:cNvPr id="22" name="Cuadro de texto 16">
            <a:extLst>
              <a:ext uri="{FF2B5EF4-FFF2-40B4-BE49-F238E27FC236}">
                <a16:creationId xmlns:a16="http://schemas.microsoft.com/office/drawing/2014/main" id="{BD0FC4A1-FA87-4EB8-B61C-431A5175CEC3}"/>
              </a:ext>
            </a:extLst>
          </p:cNvPr>
          <p:cNvSpPr txBox="1"/>
          <p:nvPr/>
        </p:nvSpPr>
        <p:spPr>
          <a:xfrm>
            <a:off x="1410203" y="4588790"/>
            <a:ext cx="5662295" cy="2031325"/>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a:t>
            </a:r>
            <a:r>
              <a:rPr lang="es-ES" altLang="en-US" b="1" dirty="0" err="1">
                <a:solidFill>
                  <a:srgbClr val="575756"/>
                </a:solidFill>
                <a:latin typeface="Arial" panose="020B0604020202020204" pitchFamily="34" charset="0"/>
                <a:cs typeface="Arial" panose="020B0604020202020204" pitchFamily="34" charset="0"/>
              </a:rPr>
              <a:t>Iteration</a:t>
            </a:r>
            <a:r>
              <a:rPr lang="es-ES" altLang="en-US" b="1" dirty="0">
                <a:solidFill>
                  <a:srgbClr val="575756"/>
                </a:solidFill>
                <a:latin typeface="Arial" panose="020B0604020202020204" pitchFamily="34" charset="0"/>
                <a:cs typeface="Arial" panose="020B0604020202020204" pitchFamily="34" charset="0"/>
              </a:rPr>
              <a:t> </a:t>
            </a:r>
            <a:r>
              <a:rPr lang="es-ES" altLang="en-US" b="1" dirty="0" err="1">
                <a:solidFill>
                  <a:srgbClr val="575756"/>
                </a:solidFill>
                <a:latin typeface="Arial" panose="020B0604020202020204" pitchFamily="34" charset="0"/>
                <a:cs typeface="Arial" panose="020B0604020202020204" pitchFamily="34" charset="0"/>
              </a:rPr>
              <a:t>Review</a:t>
            </a:r>
            <a:r>
              <a:rPr lang="es-ES" altLang="en-US" b="1" dirty="0">
                <a:solidFill>
                  <a:srgbClr val="575756"/>
                </a:solidFill>
                <a:latin typeface="Arial" panose="020B0604020202020204" pitchFamily="34" charset="0"/>
                <a:cs typeface="Arial" panose="020B0604020202020204" pitchFamily="34" charset="0"/>
              </a:rPr>
              <a:t> tiene una duración de máximo 2 horas por una iteración de 2 semanas. El Scrum Master sera responsable de que se cumpla el timeboxing, el PO inicia la reunión mostrando el informe de resultado del sprint, luego el equipo realiza la demostración del incremento de la iteración.</a:t>
            </a:r>
            <a:endParaRPr lang="es-ES" altLang="en-US" dirty="0">
              <a:solidFill>
                <a:srgbClr val="575756"/>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2274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59716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227172"/>
            <a:ext cx="9129171" cy="979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smtClean="0">
                <a:solidFill>
                  <a:srgbClr val="AD198D"/>
                </a:solidFill>
                <a:latin typeface="Arial" panose="020B0604020202020204" pitchFamily="34" charset="0"/>
                <a:cs typeface="Arial" panose="020B0604020202020204" pitchFamily="34" charset="0"/>
                <a:sym typeface="+mn-ea"/>
              </a:rPr>
              <a:t>7.7 </a:t>
            </a:r>
            <a:r>
              <a:rPr lang="es-ES" sz="3500" b="1" dirty="0">
                <a:solidFill>
                  <a:srgbClr val="AD198D"/>
                </a:solidFill>
                <a:latin typeface="Arial" panose="020B0604020202020204" pitchFamily="34" charset="0"/>
                <a:cs typeface="Arial" panose="020B0604020202020204" pitchFamily="34" charset="0"/>
                <a:sym typeface="+mn-ea"/>
              </a:rPr>
              <a:t>Ceremonias o Eventos- SAFE: </a:t>
            </a:r>
            <a:r>
              <a:rPr lang="es-ES" sz="3500" b="1" dirty="0" err="1">
                <a:solidFill>
                  <a:srgbClr val="AD198D"/>
                </a:solidFill>
                <a:latin typeface="Arial" panose="020B0604020202020204" pitchFamily="34" charset="0"/>
                <a:cs typeface="Arial" panose="020B0604020202020204" pitchFamily="34" charset="0"/>
                <a:sym typeface="+mn-ea"/>
              </a:rPr>
              <a:t>Iteration</a:t>
            </a:r>
            <a:r>
              <a:rPr lang="es-ES" sz="3500" b="1" dirty="0">
                <a:solidFill>
                  <a:srgbClr val="AD198D"/>
                </a:solidFill>
                <a:latin typeface="Arial" panose="020B0604020202020204" pitchFamily="34" charset="0"/>
                <a:cs typeface="Arial" panose="020B0604020202020204" pitchFamily="34" charset="0"/>
                <a:sym typeface="+mn-ea"/>
              </a:rPr>
              <a:t> </a:t>
            </a:r>
            <a:r>
              <a:rPr lang="es-ES" sz="3500" b="1" dirty="0" err="1">
                <a:solidFill>
                  <a:srgbClr val="AD198D"/>
                </a:solidFill>
                <a:latin typeface="Arial" panose="020B0604020202020204" pitchFamily="34" charset="0"/>
                <a:cs typeface="Arial" panose="020B0604020202020204" pitchFamily="34" charset="0"/>
                <a:sym typeface="+mn-ea"/>
              </a:rPr>
              <a:t>Retrospective</a:t>
            </a:r>
            <a:r>
              <a:rPr lang="es-ES" sz="3500"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4" y="3125470"/>
            <a:ext cx="3039101"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dirty="0">
                <a:solidFill>
                  <a:schemeClr val="tx1"/>
                </a:solidFill>
                <a:latin typeface="Arial" panose="020B0604020202020204" pitchFamily="34" charset="0"/>
                <a:cs typeface="Arial" panose="020B0604020202020204" pitchFamily="34" charset="0"/>
              </a:rPr>
              <a:t>Reunión donde el equipo ágil, revisa los resultados del trabajo en equipo y prácticas usadas durante la iteración, e identifican oportunidades de mejora de los cuales se generan planes de acción</a:t>
            </a:r>
            <a:endParaRPr lang="es-CO" dirty="0">
              <a:solidFill>
                <a:schemeClr val="tx1"/>
              </a:solidFill>
              <a:latin typeface="Arial" panose="020B0604020202020204" pitchFamily="34" charset="0"/>
              <a:cs typeface="Arial" panose="020B0604020202020204" pitchFamily="34" charset="0"/>
            </a:endParaRP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dirty="0">
                <a:solidFill>
                  <a:schemeClr val="tx1"/>
                </a:solidFill>
                <a:latin typeface="Arial" panose="020B0604020202020204" pitchFamily="34" charset="0"/>
                <a:cs typeface="Arial" panose="020B0604020202020204" pitchFamily="34" charset="0"/>
              </a:rPr>
              <a:t>Todo el equipo ágil</a:t>
            </a:r>
            <a:endParaRPr lang="es-CO" dirty="0">
              <a:solidFill>
                <a:schemeClr val="tx1"/>
              </a:solidFill>
              <a:latin typeface="Arial" panose="020B0604020202020204" pitchFamily="34" charset="0"/>
              <a:cs typeface="Arial" panose="020B0604020202020204" pitchFamily="34" charset="0"/>
            </a:endParaRP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dirty="0">
                <a:solidFill>
                  <a:schemeClr val="tx1"/>
                </a:solidFill>
                <a:latin typeface="Arial" panose="020B0604020202020204" pitchFamily="34" charset="0"/>
                <a:cs typeface="Arial" panose="020B0604020202020204" pitchFamily="34" charset="0"/>
              </a:rPr>
              <a:t>Evaluar el resultado del trabajo realizado como equipo.</a:t>
            </a:r>
          </a:p>
          <a:p>
            <a:pPr lvl="0" algn="ctr">
              <a:lnSpc>
                <a:spcPct val="100000"/>
              </a:lnSpc>
              <a:spcBef>
                <a:spcPct val="0"/>
              </a:spcBef>
              <a:spcAft>
                <a:spcPct val="15000"/>
              </a:spcAft>
            </a:pPr>
            <a:r>
              <a:rPr lang="es-ES" dirty="0">
                <a:solidFill>
                  <a:schemeClr val="tx1"/>
                </a:solidFill>
                <a:latin typeface="Arial" panose="020B0604020202020204" pitchFamily="34" charset="0"/>
                <a:cs typeface="Arial" panose="020B0604020202020204" pitchFamily="34" charset="0"/>
              </a:rPr>
              <a:t>Aportar a la mejora continua.</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00092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70638" y="1312486"/>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36319" y="283429"/>
            <a:ext cx="7589075" cy="101730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7.7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Iteration</a:t>
            </a:r>
            <a:r>
              <a:rPr lang="es-ES" altLang="en-US" b="1" dirty="0">
                <a:solidFill>
                  <a:srgbClr val="AD198D"/>
                </a:solidFill>
                <a:latin typeface="Arial" panose="020B0604020202020204" pitchFamily="34" charset="0"/>
                <a:cs typeface="Arial" panose="020B0604020202020204" pitchFamily="34" charset="0"/>
              </a:rPr>
              <a:t> </a:t>
            </a:r>
            <a:r>
              <a:rPr lang="es-ES" altLang="en-US" b="1" dirty="0" err="1" smtClean="0">
                <a:solidFill>
                  <a:srgbClr val="AD198D"/>
                </a:solidFill>
                <a:latin typeface="Arial" panose="020B0604020202020204" pitchFamily="34" charset="0"/>
                <a:cs typeface="Arial" panose="020B0604020202020204" pitchFamily="34" charset="0"/>
              </a:rPr>
              <a:t>Retrospective</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23466" y="281231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acción y </a:t>
            </a:r>
            <a:r>
              <a:rPr lang="es-ES" altLang="en-US" dirty="0" smtClean="0">
                <a:latin typeface="Arial" panose="020B0604020202020204" pitchFamily="34" charset="0"/>
                <a:cs typeface="Arial" panose="020B0604020202020204" pitchFamily="34" charset="0"/>
              </a:rPr>
              <a:t>responsables</a:t>
            </a:r>
            <a:endParaRPr lang="es-ES" altLang="en-US"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Métricas</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Disposición del equipo</a:t>
            </a:r>
          </a:p>
        </p:txBody>
      </p:sp>
      <p:sp>
        <p:nvSpPr>
          <p:cNvPr id="2" name="Rectángulo 1">
            <a:extLst>
              <a:ext uri="{FF2B5EF4-FFF2-40B4-BE49-F238E27FC236}">
                <a16:creationId xmlns:a16="http://schemas.microsoft.com/office/drawing/2014/main" id="{9332930B-2197-4042-B47D-D4652666E87D}"/>
              </a:ext>
            </a:extLst>
          </p:cNvPr>
          <p:cNvSpPr/>
          <p:nvPr/>
        </p:nvSpPr>
        <p:spPr>
          <a:xfrm>
            <a:off x="3549810" y="2940543"/>
            <a:ext cx="4623382" cy="584775"/>
          </a:xfrm>
          <a:prstGeom prst="rect">
            <a:avLst/>
          </a:prstGeom>
          <a:noFill/>
        </p:spPr>
        <p:txBody>
          <a:bodyPr wrap="none" lIns="91440" tIns="45720" rIns="91440" bIns="45720">
            <a:spAutoFit/>
          </a:bodyPr>
          <a:lstStyle/>
          <a:p>
            <a:pPr algn="ctr"/>
            <a:r>
              <a:rPr lang="es-ES" sz="3200" b="1"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Iteration</a:t>
            </a:r>
            <a:r>
              <a:rPr lang="es-ES" sz="32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Retrospectiva</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Hallazgos</a:t>
            </a:r>
            <a:endParaRPr lang="es-CO" dirty="0">
              <a:latin typeface="Arial" panose="020B0604020202020204" pitchFamily="34" charset="0"/>
              <a:cs typeface="Arial" panose="020B0604020202020204" pitchFamily="34" charset="0"/>
            </a:endParaRPr>
          </a:p>
        </p:txBody>
      </p:sp>
      <p:sp>
        <p:nvSpPr>
          <p:cNvPr id="16" name="Cuadro de texto 14">
            <a:extLst>
              <a:ext uri="{FF2B5EF4-FFF2-40B4-BE49-F238E27FC236}">
                <a16:creationId xmlns:a16="http://schemas.microsoft.com/office/drawing/2014/main" id="{4E21D9CD-CBEA-4534-8596-CC4A3416FF57}"/>
              </a:ext>
            </a:extLst>
          </p:cNvPr>
          <p:cNvSpPr txBox="1"/>
          <p:nvPr/>
        </p:nvSpPr>
        <p:spPr>
          <a:xfrm>
            <a:off x="1292497" y="5087993"/>
            <a:ext cx="7560945" cy="645160"/>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retrospectiva tiene una duración máxima de  1 y 1/2 hora para una </a:t>
            </a:r>
            <a:r>
              <a:rPr lang="es-ES" altLang="en-US" b="1" dirty="0" err="1">
                <a:solidFill>
                  <a:srgbClr val="575756"/>
                </a:solidFill>
                <a:latin typeface="Arial" panose="020B0604020202020204" pitchFamily="34" charset="0"/>
                <a:cs typeface="Arial" panose="020B0604020202020204" pitchFamily="34" charset="0"/>
              </a:rPr>
              <a:t>iteracion</a:t>
            </a:r>
            <a:r>
              <a:rPr lang="es-ES" altLang="en-US" b="1" dirty="0">
                <a:solidFill>
                  <a:srgbClr val="575756"/>
                </a:solidFill>
                <a:latin typeface="Arial" panose="020B0604020202020204" pitchFamily="34" charset="0"/>
                <a:cs typeface="Arial" panose="020B0604020202020204" pitchFamily="34" charset="0"/>
              </a:rPr>
              <a:t> de dos semanas. La facilita el Scrum Master.</a:t>
            </a:r>
          </a:p>
        </p:txBody>
      </p:sp>
      <p:sp>
        <p:nvSpPr>
          <p:cNvPr id="13"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648333"/>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62682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7.8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Daily</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sym typeface="+mn-ea"/>
              </a:rPr>
              <a:t>Es una </a:t>
            </a:r>
            <a:r>
              <a:rPr lang="es-ES" altLang="zh-CN" dirty="0">
                <a:solidFill>
                  <a:schemeClr val="tx1"/>
                </a:solidFill>
                <a:sym typeface="+mn-ea"/>
              </a:rPr>
              <a:t>reunión d</a:t>
            </a:r>
            <a:r>
              <a:rPr lang="es-ES" altLang="en-US" dirty="0">
                <a:solidFill>
                  <a:schemeClr val="tx1"/>
                </a:solidFill>
                <a:sym typeface="+mn-ea"/>
              </a:rPr>
              <a:t>e sincronización, que se realiza todos los días para que el equipo de una manera rápida comente sus avances diarios  en lo comprometido durante la iteración.</a:t>
            </a:r>
            <a:endParaRPr lang="zh-CN" altLang="en-US"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altLang="zh-CN" sz="1400" dirty="0">
                <a:solidFill>
                  <a:schemeClr val="tx1"/>
                </a:solidFill>
              </a:rPr>
              <a:t>El equipo ágil. Es importante resaltar que esta reunión es responsabilidad del equipo de desarrollo, esta se debe realizar aún cuando no este presente el PO  y/0 el SM, si es el caso un integrante del equipo </a:t>
            </a:r>
            <a:r>
              <a:rPr lang="es-ES" altLang="zh-CN" sz="1400" dirty="0" err="1">
                <a:solidFill>
                  <a:schemeClr val="tx1"/>
                </a:solidFill>
              </a:rPr>
              <a:t>sera</a:t>
            </a:r>
            <a:r>
              <a:rPr lang="es-ES" altLang="zh-CN" sz="1400" dirty="0">
                <a:solidFill>
                  <a:schemeClr val="tx1"/>
                </a:solidFill>
              </a:rPr>
              <a:t> quien informe al Scrum Master el resultado de la </a:t>
            </a:r>
            <a:r>
              <a:rPr lang="es-ES" altLang="zh-CN" sz="1400" dirty="0" err="1">
                <a:solidFill>
                  <a:schemeClr val="tx1"/>
                </a:solidFill>
              </a:rPr>
              <a:t>daily</a:t>
            </a:r>
            <a:endParaRPr lang="es-CO" sz="1400"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Sincronizar al equipo en las tareas ejecutadas en un día de trabajo.</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18831863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.8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b="1" dirty="0" err="1">
                <a:solidFill>
                  <a:srgbClr val="AD198D"/>
                </a:solidFill>
                <a:latin typeface="Arial" panose="020B0604020202020204" pitchFamily="34" charset="0"/>
                <a:cs typeface="Arial" panose="020B0604020202020204" pitchFamily="34" charset="0"/>
                <a:sym typeface="+mn-ea"/>
              </a:rPr>
              <a:t>Daily</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6" y="338082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Impedimentos para resolver</a:t>
            </a:r>
          </a:p>
          <a:p>
            <a:pPr algn="ctr"/>
            <a:endParaRPr lang="es-CO"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Qué terminé ayer?</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Qué voy a terminar hoy?</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5" y="246421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Sincronización de trabajo.</a:t>
            </a: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822787" y="2937684"/>
            <a:ext cx="1838965"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Daily</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impedimentos</a:t>
            </a:r>
          </a:p>
          <a:p>
            <a:pPr algn="ctr"/>
            <a:endParaRPr lang="es-CO" sz="1100" dirty="0">
              <a:latin typeface="Arial" panose="020B0604020202020204" pitchFamily="34" charset="0"/>
              <a:cs typeface="Arial" panose="020B0604020202020204" pitchFamily="34" charset="0"/>
            </a:endParaRPr>
          </a:p>
        </p:txBody>
      </p:sp>
      <p:sp>
        <p:nvSpPr>
          <p:cNvPr id="22" name="Cuadro de texto 16">
            <a:extLst>
              <a:ext uri="{FF2B5EF4-FFF2-40B4-BE49-F238E27FC236}">
                <a16:creationId xmlns:a16="http://schemas.microsoft.com/office/drawing/2014/main" id="{5721DC28-47A3-4E92-94A0-5BF65E8C6045}"/>
              </a:ext>
            </a:extLst>
          </p:cNvPr>
          <p:cNvSpPr txBox="1"/>
          <p:nvPr/>
        </p:nvSpPr>
        <p:spPr>
          <a:xfrm>
            <a:off x="1107617" y="5095553"/>
            <a:ext cx="8437880" cy="1477328"/>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El </a:t>
            </a:r>
            <a:r>
              <a:rPr lang="es-ES" altLang="en-US" b="1" dirty="0" err="1">
                <a:solidFill>
                  <a:srgbClr val="575756"/>
                </a:solidFill>
                <a:latin typeface="Arial" panose="020B0604020202020204" pitchFamily="34" charset="0"/>
                <a:cs typeface="Arial" panose="020B0604020202020204" pitchFamily="34" charset="0"/>
              </a:rPr>
              <a:t>timebox</a:t>
            </a:r>
            <a:r>
              <a:rPr lang="es-ES" altLang="en-US" b="1" dirty="0">
                <a:solidFill>
                  <a:srgbClr val="575756"/>
                </a:solidFill>
                <a:latin typeface="Arial" panose="020B0604020202020204" pitchFamily="34" charset="0"/>
                <a:cs typeface="Arial" panose="020B0604020202020204" pitchFamily="34" charset="0"/>
              </a:rPr>
              <a:t> para esta reunión es de 15 minutos máximo, responsable el equipo. Durante la daily no se resuelven los impedimentos, para ello el Scrum Master se reune posterior a la daily con la persona que reportó alguno.</a:t>
            </a:r>
          </a:p>
          <a:p>
            <a:pPr algn="dist"/>
            <a:endParaRPr lang="es-ES" altLang="en-US" dirty="0">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8328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19467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1438" y="246889"/>
            <a:ext cx="7736275" cy="12091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AD198D"/>
                </a:solidFill>
                <a:latin typeface="Arial" panose="020B0604020202020204" pitchFamily="34" charset="0"/>
                <a:cs typeface="Arial" panose="020B0604020202020204" pitchFamily="34" charset="0"/>
                <a:sym typeface="+mn-ea"/>
              </a:rPr>
              <a:t>7</a:t>
            </a:r>
            <a:r>
              <a:rPr lang="es-ES" sz="3200" b="1" dirty="0" smtClean="0">
                <a:solidFill>
                  <a:srgbClr val="AD198D"/>
                </a:solidFill>
                <a:latin typeface="Arial" panose="020B0604020202020204" pitchFamily="34" charset="0"/>
                <a:cs typeface="Arial" panose="020B0604020202020204" pitchFamily="34" charset="0"/>
                <a:sym typeface="+mn-ea"/>
              </a:rPr>
              <a:t>.9 </a:t>
            </a:r>
            <a:r>
              <a:rPr lang="es-ES" sz="3200" b="1" dirty="0">
                <a:solidFill>
                  <a:srgbClr val="AD198D"/>
                </a:solidFill>
                <a:latin typeface="Arial" panose="020B0604020202020204" pitchFamily="34" charset="0"/>
                <a:cs typeface="Arial" panose="020B0604020202020204" pitchFamily="34" charset="0"/>
                <a:sym typeface="+mn-ea"/>
              </a:rPr>
              <a:t>Ceremonias o Eventos- SAFE: </a:t>
            </a:r>
            <a:r>
              <a:rPr lang="es-ES" sz="3200" b="1" dirty="0" err="1">
                <a:solidFill>
                  <a:srgbClr val="AD198D"/>
                </a:solidFill>
                <a:latin typeface="Arial" panose="020B0604020202020204" pitchFamily="34" charset="0"/>
                <a:cs typeface="Arial" panose="020B0604020202020204" pitchFamily="34" charset="0"/>
                <a:sym typeface="+mn-ea"/>
              </a:rPr>
              <a:t>Innovation</a:t>
            </a:r>
            <a:r>
              <a:rPr lang="es-ES" sz="3200" b="1" dirty="0">
                <a:solidFill>
                  <a:srgbClr val="AD198D"/>
                </a:solidFill>
                <a:latin typeface="Arial" panose="020B0604020202020204" pitchFamily="34" charset="0"/>
                <a:cs typeface="Arial" panose="020B0604020202020204" pitchFamily="34" charset="0"/>
                <a:sym typeface="+mn-ea"/>
              </a:rPr>
              <a:t> and </a:t>
            </a:r>
            <a:r>
              <a:rPr lang="es-ES" sz="3200" b="1" dirty="0" err="1">
                <a:solidFill>
                  <a:srgbClr val="AD198D"/>
                </a:solidFill>
                <a:latin typeface="Arial" panose="020B0604020202020204" pitchFamily="34" charset="0"/>
                <a:cs typeface="Arial" panose="020B0604020202020204" pitchFamily="34" charset="0"/>
                <a:sym typeface="+mn-ea"/>
              </a:rPr>
              <a:t>Planning</a:t>
            </a:r>
            <a:r>
              <a:rPr lang="es-ES" sz="3200"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53581"/>
            <a:ext cx="286168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Es un periodo de tiempo  del PI que es usado para realizar actividades de  innovación, aprendizaje, planificación, con la finalidad de aportar a la inspección y adaptación.</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olidFill>
                  <a:schemeClr val="tx1"/>
                </a:solidFill>
                <a:latin typeface="Arial" panose="020B0604020202020204" pitchFamily="34" charset="0"/>
                <a:cs typeface="Arial" panose="020B0604020202020204" pitchFamily="34" charset="0"/>
              </a:rPr>
              <a:t>Participa todo el equipo ágil</a:t>
            </a: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dirty="0">
                <a:solidFill>
                  <a:schemeClr val="tx1"/>
                </a:solidFill>
                <a:latin typeface="Arial" panose="020B0604020202020204" pitchFamily="34" charset="0"/>
                <a:cs typeface="Arial" panose="020B0604020202020204" pitchFamily="34" charset="0"/>
              </a:rPr>
              <a:t>Preparar el siguiente PI.</a:t>
            </a:r>
          </a:p>
          <a:p>
            <a:pPr marL="285750" indent="-285750">
              <a:buFont typeface="Arial" panose="020B0604020202020204" pitchFamily="34" charset="0"/>
              <a:buChar char="•"/>
            </a:pPr>
            <a:r>
              <a:rPr lang="es-ES" altLang="en-US" dirty="0">
                <a:solidFill>
                  <a:schemeClr val="tx1"/>
                </a:solidFill>
                <a:latin typeface="Arial" panose="020B0604020202020204" pitchFamily="34" charset="0"/>
                <a:cs typeface="Arial" panose="020B0604020202020204" pitchFamily="34" charset="0"/>
              </a:rPr>
              <a:t>Permitir tiempo para innovar.</a:t>
            </a:r>
          </a:p>
          <a:p>
            <a:pPr marL="285750" indent="-285750">
              <a:buFont typeface="Arial" panose="020B0604020202020204" pitchFamily="34" charset="0"/>
              <a:buChar char="•"/>
            </a:pPr>
            <a:r>
              <a:rPr lang="es-ES" altLang="en-US" dirty="0">
                <a:solidFill>
                  <a:schemeClr val="tx1"/>
                </a:solidFill>
                <a:latin typeface="Arial" panose="020B0604020202020204" pitchFamily="34" charset="0"/>
                <a:cs typeface="Arial" panose="020B0604020202020204" pitchFamily="34" charset="0"/>
              </a:rPr>
              <a:t>Habilitar aprendizaje continuo.</a:t>
            </a:r>
          </a:p>
          <a:p>
            <a:pPr marL="285750" indent="-285750">
              <a:buFont typeface="Arial" panose="020B0604020202020204" pitchFamily="34" charset="0"/>
              <a:buChar char="•"/>
            </a:pPr>
            <a:r>
              <a:rPr lang="es-ES" altLang="en-US" dirty="0">
                <a:solidFill>
                  <a:schemeClr val="tx1"/>
                </a:solidFill>
                <a:latin typeface="Arial" panose="020B0604020202020204" pitchFamily="34" charset="0"/>
                <a:cs typeface="Arial" panose="020B0604020202020204" pitchFamily="34" charset="0"/>
              </a:rPr>
              <a:t>Permitir Integración de soluciones. </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51999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645952" y="314164"/>
            <a:ext cx="10667094" cy="98171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.9 </a:t>
            </a:r>
            <a:r>
              <a:rPr lang="es-ES" b="1" dirty="0">
                <a:solidFill>
                  <a:srgbClr val="AD198D"/>
                </a:solidFill>
                <a:latin typeface="Arial" panose="020B0604020202020204" pitchFamily="34" charset="0"/>
                <a:cs typeface="Arial" panose="020B0604020202020204" pitchFamily="34" charset="0"/>
                <a:sym typeface="+mn-ea"/>
              </a:rPr>
              <a:t>Ceremonias o Eventos- SAFE: </a:t>
            </a:r>
          </a:p>
          <a:p>
            <a:r>
              <a:rPr lang="es-ES" b="1" dirty="0" err="1">
                <a:solidFill>
                  <a:srgbClr val="AD198D"/>
                </a:solidFill>
                <a:latin typeface="Arial" panose="020B0604020202020204" pitchFamily="34" charset="0"/>
                <a:cs typeface="Arial" panose="020B0604020202020204" pitchFamily="34" charset="0"/>
                <a:sym typeface="+mn-ea"/>
              </a:rPr>
              <a:t>Innovation</a:t>
            </a:r>
            <a:r>
              <a:rPr lang="es-ES" b="1" dirty="0">
                <a:solidFill>
                  <a:srgbClr val="AD198D"/>
                </a:solidFill>
                <a:latin typeface="Arial" panose="020B0604020202020204" pitchFamily="34" charset="0"/>
                <a:cs typeface="Arial" panose="020B0604020202020204" pitchFamily="34" charset="0"/>
                <a:sym typeface="+mn-ea"/>
              </a:rPr>
              <a:t> and Planning.</a:t>
            </a:r>
          </a:p>
        </p:txBody>
      </p:sp>
      <p:cxnSp>
        <p:nvCxnSpPr>
          <p:cNvPr id="11" name="Conector recto 10"/>
          <p:cNvCxnSpPr/>
          <p:nvPr/>
        </p:nvCxnSpPr>
        <p:spPr>
          <a:xfrm>
            <a:off x="645952" y="1314835"/>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Óvalo 7"/>
          <p:cNvSpPr/>
          <p:nvPr/>
        </p:nvSpPr>
        <p:spPr>
          <a:xfrm>
            <a:off x="1894840" y="4117340"/>
            <a:ext cx="1661795" cy="12763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latin typeface="Arial" panose="020B0604020202020204" pitchFamily="34" charset="0"/>
                <a:cs typeface="Arial" panose="020B0604020202020204" pitchFamily="34" charset="0"/>
              </a:rPr>
              <a:t>Innovar</a:t>
            </a:r>
          </a:p>
        </p:txBody>
      </p:sp>
      <p:sp>
        <p:nvSpPr>
          <p:cNvPr id="9" name="Óvalo 8"/>
          <p:cNvSpPr/>
          <p:nvPr/>
        </p:nvSpPr>
        <p:spPr>
          <a:xfrm>
            <a:off x="2178685" y="2555875"/>
            <a:ext cx="1661160" cy="127635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latin typeface="Arial" panose="020B0604020202020204" pitchFamily="34" charset="0"/>
                <a:cs typeface="Arial" panose="020B0604020202020204" pitchFamily="34" charset="0"/>
              </a:rPr>
              <a:t>Aprender</a:t>
            </a:r>
            <a:endParaRPr lang="es-ES" altLang="en-US">
              <a:latin typeface="Arial" panose="020B0604020202020204" pitchFamily="34" charset="0"/>
              <a:cs typeface="Arial" panose="020B0604020202020204" pitchFamily="34" charset="0"/>
            </a:endParaRPr>
          </a:p>
        </p:txBody>
      </p:sp>
      <p:sp>
        <p:nvSpPr>
          <p:cNvPr id="10" name="Óvalo 9"/>
          <p:cNvSpPr/>
          <p:nvPr/>
        </p:nvSpPr>
        <p:spPr>
          <a:xfrm>
            <a:off x="3766185" y="1477645"/>
            <a:ext cx="1661160" cy="127635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latin typeface="Arial" panose="020B0604020202020204" pitchFamily="34" charset="0"/>
                <a:cs typeface="Arial" panose="020B0604020202020204" pitchFamily="34" charset="0"/>
              </a:rPr>
              <a:t>Planificar</a:t>
            </a:r>
            <a:endParaRPr lang="es-ES" altLang="en-US">
              <a:latin typeface="Arial" panose="020B0604020202020204" pitchFamily="34" charset="0"/>
              <a:cs typeface="Arial" panose="020B0604020202020204" pitchFamily="34" charset="0"/>
            </a:endParaRPr>
          </a:p>
        </p:txBody>
      </p:sp>
      <p:pic>
        <p:nvPicPr>
          <p:cNvPr id="12" name="Marcador de posición de contenido 11"/>
          <p:cNvPicPr>
            <a:picLocks noGrp="1" noChangeAspect="1"/>
          </p:cNvPicPr>
          <p:nvPr>
            <p:ph idx="1"/>
          </p:nvPr>
        </p:nvPicPr>
        <p:blipFill>
          <a:blip r:embed="rId2"/>
          <a:stretch>
            <a:fillRect/>
          </a:stretch>
        </p:blipFill>
        <p:spPr>
          <a:xfrm>
            <a:off x="3987800" y="4079240"/>
            <a:ext cx="3371850" cy="1352550"/>
          </a:xfrm>
          <a:prstGeom prst="rect">
            <a:avLst/>
          </a:prstGeom>
        </p:spPr>
      </p:pic>
      <p:sp>
        <p:nvSpPr>
          <p:cNvPr id="17" name="Rectángulo 16"/>
          <p:cNvSpPr/>
          <p:nvPr/>
        </p:nvSpPr>
        <p:spPr>
          <a:xfrm>
            <a:off x="3675380" y="3372485"/>
            <a:ext cx="3846195" cy="70675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altLang="en-US" sz="2000" b="1" dirty="0">
                <a:solidFill>
                  <a:schemeClr val="accent3"/>
                </a:solidFill>
                <a:effectLst/>
                <a:latin typeface="Arial" panose="020B0604020202020204" pitchFamily="34" charset="0"/>
                <a:cs typeface="Arial" panose="020B0604020202020204" pitchFamily="34" charset="0"/>
              </a:rPr>
              <a:t>Qué se espera durante el </a:t>
            </a:r>
            <a:r>
              <a:rPr lang="es-ES" altLang="en-US" sz="2000" b="1" dirty="0" err="1">
                <a:solidFill>
                  <a:schemeClr val="accent3"/>
                </a:solidFill>
                <a:effectLst/>
                <a:latin typeface="Arial" panose="020B0604020202020204" pitchFamily="34" charset="0"/>
                <a:cs typeface="Arial" panose="020B0604020202020204" pitchFamily="34" charset="0"/>
              </a:rPr>
              <a:t>Innovation</a:t>
            </a:r>
            <a:r>
              <a:rPr lang="es-ES" altLang="en-US" sz="2000" b="1" dirty="0">
                <a:solidFill>
                  <a:schemeClr val="accent3"/>
                </a:solidFill>
                <a:effectLst/>
                <a:latin typeface="Arial" panose="020B0604020202020204" pitchFamily="34" charset="0"/>
                <a:cs typeface="Arial" panose="020B0604020202020204" pitchFamily="34" charset="0"/>
              </a:rPr>
              <a:t> and </a:t>
            </a:r>
            <a:r>
              <a:rPr lang="es-ES" altLang="en-US" sz="2000" b="1" dirty="0" err="1">
                <a:solidFill>
                  <a:schemeClr val="accent3"/>
                </a:solidFill>
                <a:effectLst/>
                <a:latin typeface="Arial" panose="020B0604020202020204" pitchFamily="34" charset="0"/>
                <a:cs typeface="Arial" panose="020B0604020202020204" pitchFamily="34" charset="0"/>
              </a:rPr>
              <a:t>Planning</a:t>
            </a:r>
            <a:r>
              <a:rPr lang="es-ES" altLang="en-US" sz="2000" b="1" dirty="0">
                <a:solidFill>
                  <a:schemeClr val="accent3"/>
                </a:solidFill>
                <a:effectLst/>
                <a:latin typeface="Arial" panose="020B0604020202020204" pitchFamily="34" charset="0"/>
                <a:cs typeface="Arial" panose="020B0604020202020204" pitchFamily="34" charset="0"/>
              </a:rPr>
              <a:t>?</a:t>
            </a:r>
          </a:p>
        </p:txBody>
      </p:sp>
      <p:sp>
        <p:nvSpPr>
          <p:cNvPr id="2" name="Óvalo 1"/>
          <p:cNvSpPr/>
          <p:nvPr/>
        </p:nvSpPr>
        <p:spPr>
          <a:xfrm>
            <a:off x="7372985" y="2555875"/>
            <a:ext cx="1698625" cy="127635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latin typeface="Arial" panose="020B0604020202020204" pitchFamily="34" charset="0"/>
                <a:cs typeface="Arial" panose="020B0604020202020204" pitchFamily="34" charset="0"/>
              </a:rPr>
              <a:t>System Demo</a:t>
            </a:r>
          </a:p>
        </p:txBody>
      </p:sp>
      <p:sp>
        <p:nvSpPr>
          <p:cNvPr id="3" name="Óvalo 2"/>
          <p:cNvSpPr/>
          <p:nvPr/>
        </p:nvSpPr>
        <p:spPr>
          <a:xfrm>
            <a:off x="7521575" y="4117340"/>
            <a:ext cx="1700530" cy="127635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latin typeface="Arial" panose="020B0604020202020204" pitchFamily="34" charset="0"/>
                <a:cs typeface="Arial" panose="020B0604020202020204" pitchFamily="34" charset="0"/>
              </a:rPr>
              <a:t>Integración</a:t>
            </a:r>
          </a:p>
        </p:txBody>
      </p:sp>
      <p:sp>
        <p:nvSpPr>
          <p:cNvPr id="6" name="Óvalo 5"/>
          <p:cNvSpPr/>
          <p:nvPr/>
        </p:nvSpPr>
        <p:spPr>
          <a:xfrm>
            <a:off x="5711825" y="1477645"/>
            <a:ext cx="1809750" cy="12763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latin typeface="Arial" panose="020B0604020202020204" pitchFamily="34" charset="0"/>
                <a:cs typeface="Arial" panose="020B0604020202020204" pitchFamily="34" charset="0"/>
              </a:rPr>
              <a:t>Preparar </a:t>
            </a:r>
            <a:r>
              <a:rPr lang="es-ES" altLang="en-US" sz="1750" dirty="0" err="1">
                <a:latin typeface="Arial" panose="020B0604020202020204" pitchFamily="34" charset="0"/>
                <a:cs typeface="Arial" panose="020B0604020202020204" pitchFamily="34" charset="0"/>
              </a:rPr>
              <a:t>herramien</a:t>
            </a:r>
            <a:r>
              <a:rPr lang="es-ES" altLang="en-US" sz="1750" dirty="0">
                <a:latin typeface="Arial" panose="020B0604020202020204" pitchFamily="34" charset="0"/>
                <a:cs typeface="Arial" panose="020B0604020202020204" pitchFamily="34" charset="0"/>
              </a:rPr>
              <a:t>-tas</a:t>
            </a:r>
          </a:p>
        </p:txBody>
      </p:sp>
      <p:sp>
        <p:nvSpPr>
          <p:cNvPr id="7" name="Cuadro de texto 6"/>
          <p:cNvSpPr txBox="1"/>
          <p:nvPr/>
        </p:nvSpPr>
        <p:spPr>
          <a:xfrm>
            <a:off x="2422017" y="5761037"/>
            <a:ext cx="8537135" cy="646331"/>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duración del </a:t>
            </a:r>
            <a:r>
              <a:rPr lang="es-ES" altLang="en-US" b="1" dirty="0" err="1">
                <a:solidFill>
                  <a:srgbClr val="575756"/>
                </a:solidFill>
                <a:latin typeface="Arial" panose="020B0604020202020204" pitchFamily="34" charset="0"/>
                <a:cs typeface="Arial" panose="020B0604020202020204" pitchFamily="34" charset="0"/>
              </a:rPr>
              <a:t>Innovation</a:t>
            </a:r>
            <a:r>
              <a:rPr lang="es-ES" altLang="en-US" b="1" dirty="0">
                <a:solidFill>
                  <a:srgbClr val="575756"/>
                </a:solidFill>
                <a:latin typeface="Arial" panose="020B0604020202020204" pitchFamily="34" charset="0"/>
                <a:cs typeface="Arial" panose="020B0604020202020204" pitchFamily="34" charset="0"/>
              </a:rPr>
              <a:t> and </a:t>
            </a:r>
            <a:r>
              <a:rPr lang="es-ES" altLang="en-US" b="1" dirty="0" err="1">
                <a:solidFill>
                  <a:srgbClr val="575756"/>
                </a:solidFill>
                <a:latin typeface="Arial" panose="020B0604020202020204" pitchFamily="34" charset="0"/>
                <a:cs typeface="Arial" panose="020B0604020202020204" pitchFamily="34" charset="0"/>
              </a:rPr>
              <a:t>planning</a:t>
            </a:r>
            <a:r>
              <a:rPr lang="es-ES" altLang="en-US" b="1" dirty="0">
                <a:solidFill>
                  <a:srgbClr val="575756"/>
                </a:solidFill>
                <a:latin typeface="Arial" panose="020B0604020202020204" pitchFamily="34" charset="0"/>
                <a:cs typeface="Arial" panose="020B0604020202020204" pitchFamily="34" charset="0"/>
              </a:rPr>
              <a:t>, depende del proyecto y la </a:t>
            </a:r>
            <a:r>
              <a:rPr lang="es-ES" altLang="en-US" b="1" dirty="0" err="1">
                <a:solidFill>
                  <a:srgbClr val="575756"/>
                </a:solidFill>
                <a:latin typeface="Arial" panose="020B0604020202020204" pitchFamily="34" charset="0"/>
                <a:cs typeface="Arial" panose="020B0604020202020204" pitchFamily="34" charset="0"/>
              </a:rPr>
              <a:t>decision</a:t>
            </a:r>
            <a:r>
              <a:rPr lang="es-ES" altLang="en-US" b="1" dirty="0">
                <a:solidFill>
                  <a:srgbClr val="575756"/>
                </a:solidFill>
                <a:latin typeface="Arial" panose="020B0604020202020204" pitchFamily="34" charset="0"/>
                <a:cs typeface="Arial" panose="020B0604020202020204" pitchFamily="34" charset="0"/>
              </a:rPr>
              <a:t> de la organización,  SAFE recomienda tomar un iteración del PI.</a:t>
            </a:r>
          </a:p>
        </p:txBody>
      </p:sp>
      <p:sp>
        <p:nvSpPr>
          <p:cNvPr id="15"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199060"/>
            <a:ext cx="8105589" cy="100756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smtClean="0">
                <a:solidFill>
                  <a:srgbClr val="AD198D"/>
                </a:solidFill>
                <a:latin typeface="Arial" panose="020B0604020202020204" pitchFamily="34" charset="0"/>
                <a:cs typeface="Arial" panose="020B0604020202020204" pitchFamily="34" charset="0"/>
                <a:sym typeface="+mn-ea"/>
              </a:rPr>
              <a:t>7.10 </a:t>
            </a:r>
            <a:r>
              <a:rPr lang="es-ES" sz="3500" b="1" dirty="0">
                <a:solidFill>
                  <a:srgbClr val="AD198D"/>
                </a:solidFill>
                <a:latin typeface="Arial" panose="020B0604020202020204" pitchFamily="34" charset="0"/>
                <a:cs typeface="Arial" panose="020B0604020202020204" pitchFamily="34" charset="0"/>
                <a:sym typeface="+mn-ea"/>
              </a:rPr>
              <a:t>Ceremonias o Eventos- SAFE: Program </a:t>
            </a:r>
            <a:r>
              <a:rPr lang="es-ES" sz="3500" b="1" dirty="0" err="1">
                <a:solidFill>
                  <a:srgbClr val="AD198D"/>
                </a:solidFill>
                <a:latin typeface="Arial" panose="020B0604020202020204" pitchFamily="34" charset="0"/>
                <a:cs typeface="Arial" panose="020B0604020202020204" pitchFamily="34" charset="0"/>
                <a:sym typeface="+mn-ea"/>
              </a:rPr>
              <a:t>Increment</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latin typeface="Arial" panose="020B0604020202020204" pitchFamily="34" charset="0"/>
                <a:cs typeface="Arial" panose="020B0604020202020204" pitchFamily="34" charset="0"/>
              </a:rPr>
              <a:t>Periodo de tiempo en el cual, los equipos ágiles y/o trenes ágiles implementan productos que generan valor al negocio.</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Todo el Equipo y/o trenes ágiles.</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dirty="0">
                <a:solidFill>
                  <a:schemeClr val="tx1"/>
                </a:solidFill>
                <a:latin typeface="Arial" panose="020B0604020202020204" pitchFamily="34" charset="0"/>
                <a:cs typeface="Arial" panose="020B0604020202020204" pitchFamily="34" charset="0"/>
              </a:rPr>
              <a:t>Entregar Valor al negocio.</a:t>
            </a:r>
          </a:p>
          <a:p>
            <a:pPr marL="285750" indent="-285750" algn="ctr">
              <a:buFont typeface="Arial" panose="020B0604020202020204" pitchFamily="34" charset="0"/>
              <a:buChar char="•"/>
            </a:pPr>
            <a:r>
              <a:rPr lang="es-ES" altLang="en-US" dirty="0">
                <a:solidFill>
                  <a:schemeClr val="tx1"/>
                </a:solidFill>
                <a:latin typeface="Arial" panose="020B0604020202020204" pitchFamily="34" charset="0"/>
                <a:cs typeface="Arial" panose="020B0604020202020204" pitchFamily="34" charset="0"/>
              </a:rPr>
              <a:t>Obtener retroalimentación rápida.</a:t>
            </a:r>
          </a:p>
          <a:p>
            <a:pPr marL="285750" indent="-285750" algn="ctr">
              <a:buFont typeface="Arial" panose="020B0604020202020204" pitchFamily="34" charset="0"/>
              <a:buChar char="•"/>
            </a:pPr>
            <a:r>
              <a:rPr lang="es-ES" altLang="en-US" dirty="0">
                <a:solidFill>
                  <a:schemeClr val="tx1"/>
                </a:solidFill>
                <a:latin typeface="Arial" panose="020B0604020202020204" pitchFamily="34" charset="0"/>
                <a:cs typeface="Arial" panose="020B0604020202020204" pitchFamily="34" charset="0"/>
              </a:rPr>
              <a:t>Mejorar continuamente.</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97002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10661651" cy="75143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7.10 </a:t>
            </a:r>
            <a:r>
              <a:rPr lang="es-ES" b="1" dirty="0">
                <a:solidFill>
                  <a:srgbClr val="AD198D"/>
                </a:solidFill>
                <a:latin typeface="Arial" panose="020B0604020202020204" pitchFamily="34" charset="0"/>
                <a:cs typeface="Arial" panose="020B0604020202020204" pitchFamily="34" charset="0"/>
                <a:sym typeface="+mn-ea"/>
              </a:rPr>
              <a:t>Ceremonias o Eventos- SAFE: </a:t>
            </a:r>
          </a:p>
          <a:p>
            <a:r>
              <a:rPr lang="es-ES" b="1" dirty="0" err="1">
                <a:solidFill>
                  <a:srgbClr val="AD198D"/>
                </a:solidFill>
                <a:latin typeface="Arial" panose="020B0604020202020204" pitchFamily="34" charset="0"/>
                <a:cs typeface="Arial" panose="020B0604020202020204" pitchFamily="34" charset="0"/>
                <a:sym typeface="+mn-ea"/>
              </a:rPr>
              <a:t>Program</a:t>
            </a:r>
            <a:r>
              <a:rPr lang="es-ES" b="1" dirty="0">
                <a:solidFill>
                  <a:srgbClr val="AD198D"/>
                </a:solidFill>
                <a:latin typeface="Arial" panose="020B0604020202020204" pitchFamily="34" charset="0"/>
                <a:cs typeface="Arial" panose="020B0604020202020204" pitchFamily="34" charset="0"/>
                <a:sym typeface="+mn-ea"/>
              </a:rPr>
              <a:t>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339102"/>
          </a:xfrm>
          <a:prstGeom prst="rect">
            <a:avLst/>
          </a:prstGeom>
          <a:noFill/>
        </p:spPr>
        <p:txBody>
          <a:bodyPr wrap="square" rtlCol="0">
            <a:spAutoFit/>
          </a:bodyPr>
          <a:lstStyle/>
          <a:p>
            <a:pPr algn="ctr"/>
            <a:r>
              <a:rPr lang="es-ES" altLang="en-US" sz="1600">
                <a:solidFill>
                  <a:schemeClr val="bg1"/>
                </a:solidFill>
                <a:latin typeface="Arial" panose="020B0604020202020204" pitchFamily="34" charset="0"/>
                <a:cs typeface="Arial" panose="020B0604020202020204" pitchFamily="34" charset="0"/>
              </a:rPr>
              <a:t>Objetivos </a:t>
            </a:r>
          </a:p>
          <a:p>
            <a:pPr algn="ctr"/>
            <a:r>
              <a:rPr lang="es-ES" altLang="en-US" sz="1600">
                <a:solidFill>
                  <a:schemeClr val="bg1"/>
                </a:solidFill>
                <a:latin typeface="Arial" panose="020B0604020202020204" pitchFamily="34" charset="0"/>
                <a:cs typeface="Arial" panose="020B0604020202020204" pitchFamily="34" charset="0"/>
              </a:rPr>
              <a:t>Entregar Valor al negocio.</a:t>
            </a:r>
          </a:p>
          <a:p>
            <a:pPr algn="ctr"/>
            <a:r>
              <a:rPr lang="es-ES" altLang="en-US" sz="1600">
                <a:solidFill>
                  <a:schemeClr val="bg1"/>
                </a:solidFill>
                <a:latin typeface="Arial" panose="020B0604020202020204" pitchFamily="34" charset="0"/>
                <a:cs typeface="Arial" panose="020B0604020202020204" pitchFamily="34" charset="0"/>
              </a:rPr>
              <a:t>Obtener Retro alimentación rápida.</a:t>
            </a:r>
          </a:p>
          <a:p>
            <a:pPr algn="ctr"/>
            <a:r>
              <a:rPr lang="es-ES" altLang="en-US" sz="1600">
                <a:solidFill>
                  <a:schemeClr val="bg1"/>
                </a:solidFill>
                <a:latin typeface="Arial" panose="020B0604020202020204" pitchFamily="34" charset="0"/>
                <a:cs typeface="Arial" panose="020B0604020202020204" pitchFamily="34" charset="0"/>
              </a:rPr>
              <a:t>Mejorar continuamente.</a:t>
            </a:r>
          </a:p>
          <a:p>
            <a:pPr algn="dist"/>
            <a:endParaRPr lang="es-ES" altLang="en-US">
              <a:latin typeface="Arial" panose="020B0604020202020204" pitchFamily="34" charset="0"/>
              <a:cs typeface="Arial" panose="020B0604020202020204" pitchFamily="34" charset="0"/>
            </a:endParaRPr>
          </a:p>
        </p:txBody>
      </p:sp>
      <p:pic>
        <p:nvPicPr>
          <p:cNvPr id="3" name="Marcador de posición de contenido 2"/>
          <p:cNvPicPr>
            <a:picLocks noGrp="1" noChangeAspect="1"/>
          </p:cNvPicPr>
          <p:nvPr>
            <p:ph idx="1"/>
          </p:nvPr>
        </p:nvPicPr>
        <p:blipFill>
          <a:blip r:embed="rId2"/>
          <a:stretch>
            <a:fillRect/>
          </a:stretch>
        </p:blipFill>
        <p:spPr>
          <a:xfrm>
            <a:off x="838200" y="1691005"/>
            <a:ext cx="4991100" cy="2924175"/>
          </a:xfrm>
          <a:prstGeom prst="rect">
            <a:avLst/>
          </a:prstGeom>
        </p:spPr>
      </p:pic>
      <p:sp>
        <p:nvSpPr>
          <p:cNvPr id="6" name="Cuadro de texto 5"/>
          <p:cNvSpPr txBox="1"/>
          <p:nvPr/>
        </p:nvSpPr>
        <p:spPr>
          <a:xfrm>
            <a:off x="6477000" y="2297430"/>
            <a:ext cx="3669665" cy="2306955"/>
          </a:xfrm>
          <a:prstGeom prst="rect">
            <a:avLst/>
          </a:prstGeom>
          <a:noFill/>
        </p:spPr>
        <p:txBody>
          <a:bodyPr wrap="square" rtlCol="0">
            <a:spAutoFit/>
          </a:bodyPr>
          <a:lstStyle/>
          <a:p>
            <a:pPr algn="just"/>
            <a:r>
              <a:rPr lang="es-ES" altLang="en-US" dirty="0">
                <a:latin typeface="Arial" panose="020B0604020202020204" pitchFamily="34" charset="0"/>
                <a:cs typeface="Arial" panose="020B0604020202020204" pitchFamily="34" charset="0"/>
              </a:rPr>
              <a:t>Durante el </a:t>
            </a:r>
            <a:r>
              <a:rPr lang="es-ES" altLang="en-US" dirty="0" err="1">
                <a:latin typeface="Arial" panose="020B0604020202020204" pitchFamily="34" charset="0"/>
                <a:cs typeface="Arial" panose="020B0604020202020204" pitchFamily="34" charset="0"/>
              </a:rPr>
              <a:t>program</a:t>
            </a:r>
            <a:r>
              <a:rPr lang="es-ES" altLang="en-US" dirty="0">
                <a:latin typeface="Arial" panose="020B0604020202020204" pitchFamily="34" charset="0"/>
                <a:cs typeface="Arial" panose="020B0604020202020204" pitchFamily="34" charset="0"/>
              </a:rPr>
              <a:t> </a:t>
            </a:r>
            <a:r>
              <a:rPr lang="es-ES" altLang="en-US" dirty="0" err="1">
                <a:latin typeface="Arial" panose="020B0604020202020204" pitchFamily="34" charset="0"/>
                <a:cs typeface="Arial" panose="020B0604020202020204" pitchFamily="34" charset="0"/>
              </a:rPr>
              <a:t>increment</a:t>
            </a:r>
            <a:r>
              <a:rPr lang="es-ES" altLang="en-US" dirty="0">
                <a:latin typeface="Arial" panose="020B0604020202020204" pitchFamily="34" charset="0"/>
                <a:cs typeface="Arial" panose="020B0604020202020204" pitchFamily="34" charset="0"/>
              </a:rPr>
              <a:t>, los equipos llevan a cabo las iteraciones planeadas y se ejecutan las practicas ágiles a nivel de equipo, acompañadas de eventos de programa que tienen como objetivo sincronizar y acompañar el desarrollo del PI.</a:t>
            </a:r>
          </a:p>
        </p:txBody>
      </p:sp>
      <p:sp>
        <p:nvSpPr>
          <p:cNvPr id="7" name="Cuadro de texto 6"/>
          <p:cNvSpPr txBox="1"/>
          <p:nvPr/>
        </p:nvSpPr>
        <p:spPr>
          <a:xfrm>
            <a:off x="645952" y="5802630"/>
            <a:ext cx="10872758" cy="646331"/>
          </a:xfrm>
          <a:prstGeom prst="rect">
            <a:avLst/>
          </a:prstGeom>
          <a:noFill/>
        </p:spPr>
        <p:txBody>
          <a:bodyPr wrap="square" rtlCol="0">
            <a:spAutoFit/>
          </a:bodyPr>
          <a:lstStyle/>
          <a:p>
            <a:r>
              <a:rPr lang="es-ES" altLang="en-US" b="1" dirty="0">
                <a:solidFill>
                  <a:srgbClr val="575756"/>
                </a:solidFill>
                <a:latin typeface="Arial" panose="020B0604020202020204" pitchFamily="34" charset="0"/>
                <a:cs typeface="Arial" panose="020B0604020202020204" pitchFamily="34" charset="0"/>
              </a:rPr>
              <a:t>La duración del </a:t>
            </a:r>
            <a:r>
              <a:rPr lang="es-ES" altLang="en-US" b="1" dirty="0" err="1">
                <a:solidFill>
                  <a:srgbClr val="575756"/>
                </a:solidFill>
                <a:latin typeface="Arial" panose="020B0604020202020204" pitchFamily="34" charset="0"/>
                <a:cs typeface="Arial" panose="020B0604020202020204" pitchFamily="34" charset="0"/>
              </a:rPr>
              <a:t>Program</a:t>
            </a:r>
            <a:r>
              <a:rPr lang="es-ES" altLang="en-US" b="1" dirty="0">
                <a:solidFill>
                  <a:srgbClr val="575756"/>
                </a:solidFill>
                <a:latin typeface="Arial" panose="020B0604020202020204" pitchFamily="34" charset="0"/>
                <a:cs typeface="Arial" panose="020B0604020202020204" pitchFamily="34" charset="0"/>
              </a:rPr>
              <a:t> </a:t>
            </a:r>
            <a:r>
              <a:rPr lang="es-ES" altLang="en-US" b="1" dirty="0" err="1">
                <a:solidFill>
                  <a:srgbClr val="575756"/>
                </a:solidFill>
                <a:latin typeface="Arial" panose="020B0604020202020204" pitchFamily="34" charset="0"/>
                <a:cs typeface="Arial" panose="020B0604020202020204" pitchFamily="34" charset="0"/>
              </a:rPr>
              <a:t>Increment</a:t>
            </a:r>
            <a:r>
              <a:rPr lang="es-ES" altLang="en-US" b="1" dirty="0">
                <a:solidFill>
                  <a:srgbClr val="575756"/>
                </a:solidFill>
                <a:latin typeface="Arial" panose="020B0604020202020204" pitchFamily="34" charset="0"/>
                <a:cs typeface="Arial" panose="020B0604020202020204" pitchFamily="34" charset="0"/>
              </a:rPr>
              <a:t> puede ser de dos meses a tres meses, según criterio de la organización</a:t>
            </a:r>
            <a:r>
              <a:rPr lang="es-ES" altLang="en-US" dirty="0">
                <a:solidFill>
                  <a:srgbClr val="575756"/>
                </a:solidFill>
                <a:latin typeface="Arial" panose="020B0604020202020204" pitchFamily="34" charset="0"/>
                <a:cs typeface="Arial" panose="020B0604020202020204" pitchFamily="34" charset="0"/>
              </a:rPr>
              <a:t>.</a:t>
            </a:r>
          </a:p>
        </p:txBody>
      </p:sp>
      <p:sp>
        <p:nvSpPr>
          <p:cNvPr id="10"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04808" y="337718"/>
            <a:ext cx="7941816" cy="95973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7.11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System</a:t>
            </a:r>
            <a:r>
              <a:rPr lang="es-ES" sz="3900" b="1" dirty="0">
                <a:solidFill>
                  <a:srgbClr val="AD198D"/>
                </a:solidFill>
                <a:latin typeface="Arial" panose="020B0604020202020204" pitchFamily="34" charset="0"/>
                <a:cs typeface="Arial" panose="020B0604020202020204" pitchFamily="34" charset="0"/>
                <a:sym typeface="+mn-ea"/>
              </a:rPr>
              <a:t> Demo.</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Es el evento en el cual se realiza demostración del incremento del producto construido por los equipos ágiles y/o tren ágil, al final de cada iteración.</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solidFill>
                  <a:schemeClr val="tx1"/>
                </a:solidFill>
                <a:latin typeface="Arial" panose="020B0604020202020204" pitchFamily="34" charset="0"/>
                <a:cs typeface="Arial" panose="020B0604020202020204" pitchFamily="34" charset="0"/>
              </a:rPr>
              <a:t>Equipos  y/o trenes ágiles, Business Owners y stakeholders.</a:t>
            </a:r>
          </a:p>
          <a:p>
            <a:pPr algn="ctr"/>
            <a:r>
              <a:rPr lang="es-ES" altLang="en-US" dirty="0">
                <a:solidFill>
                  <a:schemeClr val="tx1"/>
                </a:solidFill>
                <a:latin typeface="Arial" panose="020B0604020202020204" pitchFamily="34" charset="0"/>
                <a:cs typeface="Arial" panose="020B0604020202020204" pitchFamily="34" charset="0"/>
              </a:rPr>
              <a:t>.</a:t>
            </a:r>
          </a:p>
          <a:p>
            <a:pPr algn="ctr"/>
            <a:endParaRPr lang="es-ES" altLang="en-US" dirty="0">
              <a:solidFill>
                <a:schemeClr val="tx1"/>
              </a:solidFill>
              <a:latin typeface="Arial" panose="020B0604020202020204" pitchFamily="34" charset="0"/>
              <a:cs typeface="Arial" panose="020B0604020202020204" pitchFamily="34" charset="0"/>
            </a:endParaRP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Medir el progreso durante un PI.</a:t>
            </a:r>
          </a:p>
          <a:p>
            <a:pPr lvl="0">
              <a:lnSpc>
                <a:spcPct val="100000"/>
              </a:lnSpc>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Recibir </a:t>
            </a:r>
            <a:r>
              <a:rPr lang="es-ES" altLang="zh-CN" dirty="0" err="1">
                <a:solidFill>
                  <a:schemeClr val="tx1"/>
                </a:solidFill>
                <a:latin typeface="Arial" panose="020B0604020202020204" pitchFamily="34" charset="0"/>
                <a:cs typeface="Arial" panose="020B0604020202020204" pitchFamily="34" charset="0"/>
              </a:rPr>
              <a:t>feedback</a:t>
            </a:r>
            <a:r>
              <a:rPr lang="es-ES" altLang="zh-CN" dirty="0">
                <a:solidFill>
                  <a:schemeClr val="tx1"/>
                </a:solidFill>
                <a:latin typeface="Arial" panose="020B0604020202020204" pitchFamily="34" charset="0"/>
                <a:cs typeface="Arial" panose="020B0604020202020204" pitchFamily="34" charset="0"/>
              </a:rPr>
              <a:t> para garantizar calidad y satisfacción del los Business </a:t>
            </a:r>
            <a:r>
              <a:rPr lang="es-ES" altLang="zh-CN" dirty="0" err="1">
                <a:solidFill>
                  <a:schemeClr val="tx1"/>
                </a:solidFill>
                <a:latin typeface="Arial" panose="020B0604020202020204" pitchFamily="34" charset="0"/>
                <a:cs typeface="Arial" panose="020B0604020202020204" pitchFamily="34" charset="0"/>
              </a:rPr>
              <a:t>owners</a:t>
            </a:r>
            <a:endParaRPr lang="es-CO" dirty="0">
              <a:solidFill>
                <a:schemeClr val="tx1"/>
              </a:solidFill>
              <a:latin typeface="Arial" panose="020B0604020202020204" pitchFamily="34" charset="0"/>
              <a:cs typeface="Arial" panose="020B0604020202020204" pitchFamily="34" charset="0"/>
            </a:endParaRP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81666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Arial" panose="020B0604020202020204" pitchFamily="34" charset="0"/>
                <a:cs typeface="Arial" panose="020B0604020202020204" pitchFamily="34" charset="0"/>
              </a:rPr>
              <a:t>2. 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494790"/>
            <a:ext cx="6524625" cy="5061585"/>
          </a:xfrm>
          <a:prstGeom prst="rect">
            <a:avLst/>
          </a:prstGeom>
          <a:noFill/>
        </p:spPr>
        <p:txBody>
          <a:bodyPr wrap="square" rtlCol="0">
            <a:spAutoFit/>
          </a:bodyPr>
          <a:lstStyle/>
          <a:p>
            <a:pPr algn="just"/>
            <a:r>
              <a:rPr lang="es-ES" altLang="en-US" sz="1700" dirty="0">
                <a:solidFill>
                  <a:srgbClr val="575756"/>
                </a:solidFill>
                <a:latin typeface="Arial" panose="020B0604020202020204" pitchFamily="34" charset="0"/>
                <a:cs typeface="Arial" panose="020B0604020202020204" pitchFamily="34" charset="0"/>
              </a:rPr>
              <a:t>Al SAFE basarse en los valores anteriormente nombrados, hace que este marco de trabajo se fundamente en:</a:t>
            </a:r>
          </a:p>
          <a:p>
            <a:pPr algn="just"/>
            <a:endParaRPr lang="es-ES" altLang="en-US" sz="1700" dirty="0">
              <a:solidFill>
                <a:srgbClr val="575756"/>
              </a:solidFill>
              <a:latin typeface="Arial" panose="020B0604020202020204" pitchFamily="34" charset="0"/>
              <a:cs typeface="Arial" panose="020B0604020202020204" pitchFamily="34" charset="0"/>
            </a:endParaRPr>
          </a:p>
          <a:p>
            <a:pPr algn="just"/>
            <a:r>
              <a:rPr lang="es-ES" altLang="en-US" sz="1700" b="1" dirty="0">
                <a:solidFill>
                  <a:srgbClr val="575756"/>
                </a:solidFill>
                <a:latin typeface="Arial" panose="020B0604020202020204" pitchFamily="34" charset="0"/>
                <a:cs typeface="Arial" panose="020B0604020202020204" pitchFamily="34" charset="0"/>
              </a:rPr>
              <a:t>Alineación de Equipos: </a:t>
            </a:r>
            <a:r>
              <a:rPr lang="es-ES" altLang="en-US" sz="1700" dirty="0" smtClean="0">
                <a:solidFill>
                  <a:srgbClr val="575756"/>
                </a:solidFill>
                <a:latin typeface="Arial" panose="020B0604020202020204" pitchFamily="34" charset="0"/>
                <a:cs typeface="Arial" panose="020B0604020202020204" pitchFamily="34" charset="0"/>
              </a:rPr>
              <a:t>Safe </a:t>
            </a:r>
            <a:r>
              <a:rPr lang="es-ES" altLang="en-US" sz="1700" dirty="0">
                <a:solidFill>
                  <a:srgbClr val="575756"/>
                </a:solidFill>
                <a:latin typeface="Arial" panose="020B0604020202020204" pitchFamily="34" charset="0"/>
                <a:cs typeface="Arial" panose="020B0604020202020204" pitchFamily="34" charset="0"/>
              </a:rPr>
              <a:t>permite que los equipos ágiles,  se sincronicen, facilita la comunicación  aportando a lograr los objetivos en común.</a:t>
            </a:r>
          </a:p>
          <a:p>
            <a:pPr algn="just"/>
            <a:endParaRPr lang="es-ES" altLang="en-US" sz="1700" dirty="0">
              <a:solidFill>
                <a:srgbClr val="575756"/>
              </a:solidFill>
              <a:latin typeface="Arial" panose="020B0604020202020204" pitchFamily="34" charset="0"/>
              <a:cs typeface="Arial" panose="020B0604020202020204" pitchFamily="34" charset="0"/>
            </a:endParaRPr>
          </a:p>
          <a:p>
            <a:pPr algn="just"/>
            <a:r>
              <a:rPr lang="es-ES" altLang="en-US" sz="1700" b="1" dirty="0">
                <a:solidFill>
                  <a:srgbClr val="575756"/>
                </a:solidFill>
                <a:latin typeface="Arial" panose="020B0604020202020204" pitchFamily="34" charset="0"/>
                <a:cs typeface="Arial" panose="020B0604020202020204" pitchFamily="34" charset="0"/>
              </a:rPr>
              <a:t>Entregas con Calidad: </a:t>
            </a:r>
            <a:r>
              <a:rPr lang="es-ES" altLang="en-US" sz="1700" dirty="0">
                <a:solidFill>
                  <a:srgbClr val="575756"/>
                </a:solidFill>
                <a:latin typeface="Arial" panose="020B0604020202020204" pitchFamily="34" charset="0"/>
                <a:cs typeface="Arial" panose="020B0604020202020204" pitchFamily="34" charset="0"/>
              </a:rPr>
              <a:t>La calidad en SAFE, es fundamental ya que productos que no cumplen con la calidad requerida, puede ocasionar altos costos y re procesos en las organizaciones.</a:t>
            </a:r>
          </a:p>
          <a:p>
            <a:pPr algn="just"/>
            <a:endParaRPr lang="es-ES" altLang="en-US" sz="1700" dirty="0">
              <a:solidFill>
                <a:srgbClr val="575756"/>
              </a:solidFill>
              <a:latin typeface="Arial" panose="020B0604020202020204" pitchFamily="34" charset="0"/>
              <a:cs typeface="Arial" panose="020B0604020202020204" pitchFamily="34" charset="0"/>
            </a:endParaRPr>
          </a:p>
          <a:p>
            <a:pPr algn="just"/>
            <a:r>
              <a:rPr lang="es-ES" altLang="en-US" sz="1700" b="1" dirty="0">
                <a:solidFill>
                  <a:srgbClr val="575756"/>
                </a:solidFill>
                <a:latin typeface="Arial" panose="020B0604020202020204" pitchFamily="34" charset="0"/>
                <a:cs typeface="Arial" panose="020B0604020202020204" pitchFamily="34" charset="0"/>
              </a:rPr>
              <a:t>Transparencia: </a:t>
            </a:r>
            <a:r>
              <a:rPr lang="es-ES" altLang="en-US" sz="1700" dirty="0">
                <a:solidFill>
                  <a:srgbClr val="575756"/>
                </a:solidFill>
                <a:latin typeface="Arial" panose="020B0604020202020204" pitchFamily="34" charset="0"/>
                <a:cs typeface="Arial" panose="020B0604020202020204" pitchFamily="34" charset="0"/>
              </a:rPr>
              <a:t> El avance del equipo y del proyecto es visible, la transparencia contribuye a la generación de confianza. Mostrar el estado real de los  equipos y proyectos, soporta la toma de decisiones con una base solida y no es supuestos.</a:t>
            </a:r>
          </a:p>
          <a:p>
            <a:pPr algn="just"/>
            <a:endParaRPr lang="es-ES" altLang="en-US" sz="1700" dirty="0">
              <a:solidFill>
                <a:srgbClr val="575756"/>
              </a:solidFill>
              <a:latin typeface="Arial" panose="020B0604020202020204" pitchFamily="34" charset="0"/>
              <a:cs typeface="Arial" panose="020B0604020202020204" pitchFamily="34" charset="0"/>
            </a:endParaRPr>
          </a:p>
          <a:p>
            <a:pPr algn="just"/>
            <a:r>
              <a:rPr lang="es-ES" altLang="en-US" sz="1700" b="1" dirty="0">
                <a:solidFill>
                  <a:srgbClr val="575756"/>
                </a:solidFill>
                <a:latin typeface="Arial" panose="020B0604020202020204" pitchFamily="34" charset="0"/>
                <a:cs typeface="Arial" panose="020B0604020202020204" pitchFamily="34" charset="0"/>
              </a:rPr>
              <a:t>Ejecución del programa:</a:t>
            </a:r>
            <a:r>
              <a:rPr lang="es-ES" altLang="en-US" sz="1700" dirty="0">
                <a:solidFill>
                  <a:srgbClr val="575756"/>
                </a:solidFill>
                <a:latin typeface="Arial" panose="020B0604020202020204" pitchFamily="34" charset="0"/>
                <a:cs typeface="Arial" panose="020B0604020202020204" pitchFamily="34" charset="0"/>
              </a:rPr>
              <a:t>  Entregar valor de manera continua e incremental,  no solo por parte del equipo si no también obteniendo el apoyo de los lideres.</a:t>
            </a:r>
          </a:p>
        </p:txBody>
      </p:sp>
      <p:pic>
        <p:nvPicPr>
          <p:cNvPr id="13" name="Marcador de posición de contenido 12"/>
          <p:cNvPicPr>
            <a:picLocks noGrp="1" noChangeAspect="1"/>
          </p:cNvPicPr>
          <p:nvPr>
            <p:ph idx="1"/>
          </p:nvPr>
        </p:nvPicPr>
        <p:blipFill>
          <a:blip r:embed="rId2"/>
          <a:stretch>
            <a:fillRect/>
          </a:stretch>
        </p:blipFill>
        <p:spPr>
          <a:xfrm>
            <a:off x="7550150" y="2969260"/>
            <a:ext cx="3803650" cy="314579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58010" y="271249"/>
            <a:ext cx="9445616"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7.11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System</a:t>
            </a:r>
            <a:r>
              <a:rPr lang="es-ES" altLang="en-US" b="1" dirty="0">
                <a:solidFill>
                  <a:srgbClr val="AD198D"/>
                </a:solidFill>
                <a:latin typeface="Arial" panose="020B0604020202020204" pitchFamily="34" charset="0"/>
                <a:cs typeface="Arial" panose="020B0604020202020204" pitchFamily="34" charset="0"/>
              </a:rPr>
              <a:t> </a:t>
            </a:r>
            <a:r>
              <a:rPr lang="es-ES" altLang="en-US" b="1" dirty="0" smtClean="0">
                <a:solidFill>
                  <a:srgbClr val="AD198D"/>
                </a:solidFill>
                <a:latin typeface="Arial" panose="020B0604020202020204" pitchFamily="34" charset="0"/>
                <a:cs typeface="Arial" panose="020B0604020202020204" pitchFamily="34" charset="0"/>
              </a:rPr>
              <a:t>Demo</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latin typeface="Arial" panose="020B0604020202020204" pitchFamily="34" charset="0"/>
                <a:cs typeface="Arial" panose="020B0604020202020204" pitchFamily="34" charset="0"/>
              </a:rPr>
              <a:t>Feedback</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Valor del negocio actualizado</a:t>
            </a:r>
            <a:endParaRPr lang="es-CO"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Solución Integrada </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Valor negocio inicial</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actualizado</a:t>
            </a: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783246" y="2937684"/>
            <a:ext cx="3918060"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System</a:t>
            </a:r>
            <a:r>
              <a:rPr lang="es-ES" sz="4400" b="1"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Demo</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ltLang="en-US" dirty="0">
                <a:latin typeface="Arial" panose="020B0604020202020204" pitchFamily="34" charset="0"/>
                <a:cs typeface="Arial" panose="020B0604020202020204" pitchFamily="34" charset="0"/>
              </a:rPr>
              <a:t>Backlog Features.</a:t>
            </a:r>
          </a:p>
          <a:p>
            <a:pPr algn="ctr"/>
            <a:endParaRPr lang="es-CO" sz="1100" dirty="0">
              <a:latin typeface="Arial" panose="020B0604020202020204" pitchFamily="34" charset="0"/>
              <a:cs typeface="Arial" panose="020B0604020202020204" pitchFamily="34" charset="0"/>
            </a:endParaRPr>
          </a:p>
        </p:txBody>
      </p:sp>
      <p:sp>
        <p:nvSpPr>
          <p:cNvPr id="16" name="Cuadro de texto 23">
            <a:extLst>
              <a:ext uri="{FF2B5EF4-FFF2-40B4-BE49-F238E27FC236}">
                <a16:creationId xmlns:a16="http://schemas.microsoft.com/office/drawing/2014/main" id="{B780E270-8259-4B36-A396-78920A8D7AD4}"/>
              </a:ext>
            </a:extLst>
          </p:cNvPr>
          <p:cNvSpPr txBox="1"/>
          <p:nvPr/>
        </p:nvSpPr>
        <p:spPr>
          <a:xfrm>
            <a:off x="736263" y="5207048"/>
            <a:ext cx="7661072" cy="369332"/>
          </a:xfrm>
          <a:prstGeom prst="rect">
            <a:avLst/>
          </a:prstGeom>
          <a:noFill/>
        </p:spPr>
        <p:txBody>
          <a:bodyPr wrap="none" rtlCol="0">
            <a:spAutoFit/>
          </a:bodyPr>
          <a:lstStyle/>
          <a:p>
            <a:pPr algn="dist"/>
            <a:r>
              <a:rPr lang="es-ES" altLang="en-US" b="1" dirty="0">
                <a:solidFill>
                  <a:srgbClr val="575756"/>
                </a:solidFill>
                <a:latin typeface="Arial" panose="020B0604020202020204" pitchFamily="34" charset="0"/>
                <a:cs typeface="Arial" panose="020B0604020202020204" pitchFamily="34" charset="0"/>
              </a:rPr>
              <a:t>Se recomienda que la duración del </a:t>
            </a:r>
            <a:r>
              <a:rPr lang="es-ES" altLang="en-US" b="1" dirty="0" err="1">
                <a:solidFill>
                  <a:srgbClr val="575756"/>
                </a:solidFill>
                <a:latin typeface="Arial" panose="020B0604020202020204" pitchFamily="34" charset="0"/>
                <a:cs typeface="Arial" panose="020B0604020202020204" pitchFamily="34" charset="0"/>
              </a:rPr>
              <a:t>System</a:t>
            </a:r>
            <a:r>
              <a:rPr lang="es-ES" altLang="en-US" b="1" dirty="0">
                <a:solidFill>
                  <a:srgbClr val="575756"/>
                </a:solidFill>
                <a:latin typeface="Arial" panose="020B0604020202020204" pitchFamily="34" charset="0"/>
                <a:cs typeface="Arial" panose="020B0604020202020204" pitchFamily="34" charset="0"/>
              </a:rPr>
              <a:t> Demo no exceda 2 horas</a:t>
            </a: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14144"/>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23519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37910" y="207232"/>
            <a:ext cx="8078293" cy="1171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smtClean="0">
                <a:solidFill>
                  <a:srgbClr val="AD198D"/>
                </a:solidFill>
                <a:latin typeface="Arial" panose="020B0604020202020204" pitchFamily="34" charset="0"/>
                <a:cs typeface="Arial" panose="020B0604020202020204" pitchFamily="34" charset="0"/>
                <a:sym typeface="+mn-ea"/>
              </a:rPr>
              <a:t>7.12 </a:t>
            </a:r>
            <a:r>
              <a:rPr lang="es-ES" sz="3500" b="1" dirty="0">
                <a:solidFill>
                  <a:srgbClr val="AD198D"/>
                </a:solidFill>
                <a:latin typeface="Arial" panose="020B0604020202020204" pitchFamily="34" charset="0"/>
                <a:cs typeface="Arial" panose="020B0604020202020204" pitchFamily="34" charset="0"/>
                <a:sym typeface="+mn-ea"/>
              </a:rPr>
              <a:t>Ceremonias o Eventos- SAFE: </a:t>
            </a:r>
            <a:r>
              <a:rPr lang="es-ES" sz="3500" b="1" dirty="0" err="1">
                <a:solidFill>
                  <a:srgbClr val="AD198D"/>
                </a:solidFill>
                <a:latin typeface="Arial" panose="020B0604020202020204" pitchFamily="34" charset="0"/>
                <a:cs typeface="Arial" panose="020B0604020202020204" pitchFamily="34" charset="0"/>
                <a:sym typeface="+mn-ea"/>
              </a:rPr>
              <a:t>Inspect</a:t>
            </a:r>
            <a:r>
              <a:rPr lang="es-ES" sz="3500" b="1" dirty="0">
                <a:solidFill>
                  <a:srgbClr val="AD198D"/>
                </a:solidFill>
                <a:latin typeface="Arial" panose="020B0604020202020204" pitchFamily="34" charset="0"/>
                <a:cs typeface="Arial" panose="020B0604020202020204" pitchFamily="34" charset="0"/>
                <a:sym typeface="+mn-ea"/>
              </a:rPr>
              <a:t> and </a:t>
            </a:r>
            <a:r>
              <a:rPr lang="es-ES" sz="3500" b="1" dirty="0" err="1">
                <a:solidFill>
                  <a:srgbClr val="AD198D"/>
                </a:solidFill>
                <a:latin typeface="Arial" panose="020B0604020202020204" pitchFamily="34" charset="0"/>
                <a:cs typeface="Arial" panose="020B0604020202020204" pitchFamily="34" charset="0"/>
                <a:sym typeface="+mn-ea"/>
              </a:rPr>
              <a:t>Adapt</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53581"/>
            <a:ext cx="3052748"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Al final de cada PI, el tren ágil se reúne para evaluar el estado de la solución, revisar los resultados de las practicas implementadas durante el PI y definir planes de acción para la mejora continua.</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Participan equipos ágiles y  roles a nivel de programa que hacen parte  del tren.</a:t>
            </a:r>
          </a:p>
          <a:p>
            <a:pPr algn="ctr"/>
            <a:endParaRPr lang="es-ES" altLang="en-US" dirty="0">
              <a:solidFill>
                <a:schemeClr val="tx1"/>
              </a:solidFill>
              <a:latin typeface="Arial" panose="020B0604020202020204" pitchFamily="34" charset="0"/>
              <a:cs typeface="Arial" panose="020B0604020202020204" pitchFamily="34" charset="0"/>
            </a:endParaRP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Identificar oportunidades de mejora para el siguiente PI.</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93211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44362" y="327123"/>
            <a:ext cx="9445616"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7.12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Inspect</a:t>
            </a:r>
            <a:r>
              <a:rPr lang="es-ES" altLang="en-US" b="1" dirty="0">
                <a:solidFill>
                  <a:srgbClr val="AD198D"/>
                </a:solidFill>
                <a:latin typeface="Arial" panose="020B0604020202020204" pitchFamily="34" charset="0"/>
                <a:cs typeface="Arial" panose="020B0604020202020204" pitchFamily="34" charset="0"/>
              </a:rPr>
              <a:t> and </a:t>
            </a:r>
            <a:r>
              <a:rPr lang="es-ES" altLang="en-US" b="1" dirty="0" err="1" smtClean="0">
                <a:solidFill>
                  <a:srgbClr val="AD198D"/>
                </a:solidFill>
                <a:latin typeface="Arial" panose="020B0604020202020204" pitchFamily="34" charset="0"/>
                <a:cs typeface="Arial" panose="020B0604020202020204" pitchFamily="34" charset="0"/>
              </a:rPr>
              <a:t>Adapt</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557664" y="308224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Actualización Valor del Negocio</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557663" y="4000079"/>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Causa Raíz</a:t>
            </a:r>
            <a:endParaRPr lang="es-CO"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137246" y="187551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smtClean="0">
                <a:latin typeface="Arial" panose="020B0604020202020204" pitchFamily="34" charset="0"/>
                <a:cs typeface="Arial" panose="020B0604020202020204" pitchFamily="34" charset="0"/>
              </a:rPr>
              <a:t>Hallazgos</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149585" y="282444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Lecciones Aprendidas</a:t>
            </a:r>
          </a:p>
        </p:txBody>
      </p:sp>
      <p:sp>
        <p:nvSpPr>
          <p:cNvPr id="42" name="Rectángulo 41">
            <a:extLst>
              <a:ext uri="{FF2B5EF4-FFF2-40B4-BE49-F238E27FC236}">
                <a16:creationId xmlns:a16="http://schemas.microsoft.com/office/drawing/2014/main" id="{22AA554A-DEB6-4E2C-9DA0-DDC4FC78AFEF}"/>
              </a:ext>
            </a:extLst>
          </p:cNvPr>
          <p:cNvSpPr/>
          <p:nvPr/>
        </p:nvSpPr>
        <p:spPr>
          <a:xfrm>
            <a:off x="8557663" y="216563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t>
            </a:r>
            <a:r>
              <a:rPr lang="es-ES" altLang="en-US" dirty="0" smtClean="0">
                <a:latin typeface="Arial" panose="020B0604020202020204" pitchFamily="34" charset="0"/>
                <a:cs typeface="Arial" panose="020B0604020202020204" pitchFamily="34" charset="0"/>
              </a:rPr>
              <a:t>Mejora</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214244" y="2937684"/>
            <a:ext cx="5056064" cy="769441"/>
          </a:xfrm>
          <a:prstGeom prst="rect">
            <a:avLst/>
          </a:prstGeom>
          <a:noFill/>
        </p:spPr>
        <p:txBody>
          <a:bodyPr wrap="none" lIns="91440" tIns="45720" rIns="91440" bIns="45720">
            <a:spAutoFit/>
          </a:bodyPr>
          <a:lstStyle/>
          <a:p>
            <a:pPr algn="ctr"/>
            <a:r>
              <a:rPr lang="es-ES" sz="4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Inspect</a:t>
            </a:r>
            <a:r>
              <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and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Adapt</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137245" y="379492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Resultado Planes de Acción</a:t>
            </a:r>
            <a:r>
              <a:rPr lang="es-ES" altLang="en-US"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16" name="Cuadro de texto 23">
            <a:extLst>
              <a:ext uri="{FF2B5EF4-FFF2-40B4-BE49-F238E27FC236}">
                <a16:creationId xmlns:a16="http://schemas.microsoft.com/office/drawing/2014/main" id="{B780E270-8259-4B36-A396-78920A8D7AD4}"/>
              </a:ext>
            </a:extLst>
          </p:cNvPr>
          <p:cNvSpPr txBox="1"/>
          <p:nvPr/>
        </p:nvSpPr>
        <p:spPr>
          <a:xfrm>
            <a:off x="556708" y="5207048"/>
            <a:ext cx="8020144" cy="369332"/>
          </a:xfrm>
          <a:prstGeom prst="rect">
            <a:avLst/>
          </a:prstGeom>
          <a:noFill/>
        </p:spPr>
        <p:txBody>
          <a:bodyPr wrap="none" rtlCol="0">
            <a:spAutoFit/>
          </a:bodyPr>
          <a:lstStyle/>
          <a:p>
            <a:pPr algn="dist"/>
            <a:r>
              <a:rPr lang="es-ES" altLang="en-US" b="1" dirty="0">
                <a:solidFill>
                  <a:srgbClr val="575756"/>
                </a:solidFill>
                <a:latin typeface="Arial" panose="020B0604020202020204" pitchFamily="34" charset="0"/>
                <a:cs typeface="Arial" panose="020B0604020202020204" pitchFamily="34" charset="0"/>
              </a:rPr>
              <a:t>Para el </a:t>
            </a:r>
            <a:r>
              <a:rPr lang="es-ES" altLang="en-US" b="1" dirty="0" err="1">
                <a:solidFill>
                  <a:srgbClr val="575756"/>
                </a:solidFill>
                <a:latin typeface="Arial" panose="020B0604020202020204" pitchFamily="34" charset="0"/>
                <a:cs typeface="Arial" panose="020B0604020202020204" pitchFamily="34" charset="0"/>
              </a:rPr>
              <a:t>Inspect</a:t>
            </a:r>
            <a:r>
              <a:rPr lang="es-ES" altLang="en-US" b="1" dirty="0">
                <a:solidFill>
                  <a:srgbClr val="575756"/>
                </a:solidFill>
                <a:latin typeface="Arial" panose="020B0604020202020204" pitchFamily="34" charset="0"/>
                <a:cs typeface="Arial" panose="020B0604020202020204" pitchFamily="34" charset="0"/>
              </a:rPr>
              <a:t> and </a:t>
            </a:r>
            <a:r>
              <a:rPr lang="es-ES" altLang="en-US" b="1" dirty="0" err="1">
                <a:solidFill>
                  <a:srgbClr val="575756"/>
                </a:solidFill>
                <a:latin typeface="Arial" panose="020B0604020202020204" pitchFamily="34" charset="0"/>
                <a:cs typeface="Arial" panose="020B0604020202020204" pitchFamily="34" charset="0"/>
              </a:rPr>
              <a:t>adapt</a:t>
            </a:r>
            <a:r>
              <a:rPr lang="es-ES" altLang="en-US" b="1" dirty="0">
                <a:solidFill>
                  <a:srgbClr val="575756"/>
                </a:solidFill>
                <a:latin typeface="Arial" panose="020B0604020202020204" pitchFamily="34" charset="0"/>
                <a:cs typeface="Arial" panose="020B0604020202020204" pitchFamily="34" charset="0"/>
              </a:rPr>
              <a:t> se recomienda una duración de máximo 1 día</a:t>
            </a: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327123"/>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016512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24262" y="346600"/>
            <a:ext cx="8692443" cy="1007561"/>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7.13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4000" b="1" dirty="0">
                <a:solidFill>
                  <a:srgbClr val="AD198D"/>
                </a:solidFill>
                <a:latin typeface="Arial" panose="020B0604020202020204" pitchFamily="34" charset="0"/>
                <a:cs typeface="Arial" panose="020B0604020202020204" pitchFamily="34" charset="0"/>
                <a:sym typeface="+mn-ea"/>
              </a:rPr>
              <a:t>Scrum of </a:t>
            </a:r>
            <a:r>
              <a:rPr lang="es-ES" sz="4000" b="1" dirty="0" err="1">
                <a:solidFill>
                  <a:srgbClr val="AD198D"/>
                </a:solidFill>
                <a:latin typeface="Arial" panose="020B0604020202020204" pitchFamily="34" charset="0"/>
                <a:cs typeface="Arial" panose="020B0604020202020204" pitchFamily="34" charset="0"/>
                <a:sym typeface="+mn-ea"/>
              </a:rPr>
              <a:t>Scrums</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Reunión de sincronización,  para validar dependencias, impedimentos y progreso de los equipos ágiles que pertenecen a un tren. </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solidFill>
                  <a:schemeClr val="tx1"/>
                </a:solidFill>
                <a:latin typeface="Arial" panose="020B0604020202020204" pitchFamily="34" charset="0"/>
                <a:cs typeface="Arial" panose="020B0604020202020204" pitchFamily="34" charset="0"/>
              </a:rPr>
              <a:t>Los Scrum master y o lideres de equipos ágiles y el RTE</a:t>
            </a:r>
            <a:endParaRPr lang="es-CO" dirty="0">
              <a:solidFill>
                <a:schemeClr val="tx1"/>
              </a:solidFill>
              <a:latin typeface="Arial" panose="020B0604020202020204" pitchFamily="34" charset="0"/>
              <a:cs typeface="Arial" panose="020B0604020202020204" pitchFamily="34" charset="0"/>
            </a:endParaRPr>
          </a:p>
          <a:p>
            <a:pPr algn="ctr"/>
            <a:endParaRPr lang="es-ES" altLang="en-US" dirty="0">
              <a:solidFill>
                <a:schemeClr val="tx1"/>
              </a:solidFill>
              <a:latin typeface="Arial" panose="020B0604020202020204" pitchFamily="34" charset="0"/>
              <a:cs typeface="Arial" panose="020B0604020202020204" pitchFamily="34" charset="0"/>
            </a:endParaRP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2" y="3125470"/>
            <a:ext cx="3327859"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Permitir al RTE y al grupo de Scrum Masters obtener una visión global del avance e impedimentos de lo equipos para generar acciones de apoyo o escalamiento que faciliten el flujo de trabajo de los mismos.</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76470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.13 </a:t>
            </a:r>
            <a:r>
              <a:rPr lang="es-ES" b="1" dirty="0">
                <a:solidFill>
                  <a:srgbClr val="AD198D"/>
                </a:solidFill>
                <a:latin typeface="Arial" panose="020B0604020202020204" pitchFamily="34" charset="0"/>
                <a:cs typeface="Arial" panose="020B0604020202020204" pitchFamily="34" charset="0"/>
                <a:sym typeface="+mn-ea"/>
              </a:rPr>
              <a:t>Entradas y Salidas: Scrum Of Scrums</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56671" y="2915807"/>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sym typeface="+mn-ea"/>
              </a:rPr>
              <a:t>Impedimentos a gestionar</a:t>
            </a:r>
            <a:endParaRPr lang="es-CO"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28865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Avance del proyecto actual</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237584"/>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Próximos avances </a:t>
            </a:r>
          </a:p>
        </p:txBody>
      </p:sp>
      <p:sp>
        <p:nvSpPr>
          <p:cNvPr id="42" name="Rectángulo 41">
            <a:extLst>
              <a:ext uri="{FF2B5EF4-FFF2-40B4-BE49-F238E27FC236}">
                <a16:creationId xmlns:a16="http://schemas.microsoft.com/office/drawing/2014/main" id="{22AA554A-DEB6-4E2C-9DA0-DDC4FC78AFEF}"/>
              </a:ext>
            </a:extLst>
          </p:cNvPr>
          <p:cNvSpPr/>
          <p:nvPr/>
        </p:nvSpPr>
        <p:spPr>
          <a:xfrm>
            <a:off x="8356671" y="1998022"/>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Avance equipos</a:t>
            </a: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478398" y="2483724"/>
            <a:ext cx="4859023" cy="769441"/>
          </a:xfrm>
          <a:prstGeom prst="rect">
            <a:avLst/>
          </a:prstGeom>
          <a:noFill/>
        </p:spPr>
        <p:txBody>
          <a:bodyPr wrap="none" lIns="91440" tIns="45720" rIns="91440" bIns="45720">
            <a:spAutoFit/>
          </a:bodyPr>
          <a:lstStyle/>
          <a:p>
            <a:pPr algn="ctr"/>
            <a:r>
              <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Scrum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of</a:t>
            </a:r>
            <a:r>
              <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 Scrums</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516953"/>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2643171"/>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21415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Avance del equipo</a:t>
            </a:r>
          </a:p>
          <a:p>
            <a:pPr algn="ctr"/>
            <a:endParaRPr lang="es-CO" sz="1100" dirty="0">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9C2F2120-CBF4-4293-A0E6-9631FD6B18B1}"/>
              </a:ext>
            </a:extLst>
          </p:cNvPr>
          <p:cNvSpPr/>
          <p:nvPr/>
        </p:nvSpPr>
        <p:spPr>
          <a:xfrm>
            <a:off x="1422543" y="4160330"/>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Dependencias</a:t>
            </a:r>
          </a:p>
          <a:p>
            <a:pPr algn="ctr"/>
            <a:endParaRPr lang="es-CO" sz="1100" dirty="0">
              <a:latin typeface="Arial" panose="020B0604020202020204" pitchFamily="34" charset="0"/>
              <a:cs typeface="Arial" panose="020B0604020202020204" pitchFamily="34" charset="0"/>
            </a:endParaRPr>
          </a:p>
        </p:txBody>
      </p:sp>
      <p:sp>
        <p:nvSpPr>
          <p:cNvPr id="22" name="Cuadro de texto 12">
            <a:extLst>
              <a:ext uri="{FF2B5EF4-FFF2-40B4-BE49-F238E27FC236}">
                <a16:creationId xmlns:a16="http://schemas.microsoft.com/office/drawing/2014/main" id="{24992205-EA19-42ED-9B1E-BAD2A3FB03C9}"/>
              </a:ext>
            </a:extLst>
          </p:cNvPr>
          <p:cNvSpPr txBox="1"/>
          <p:nvPr/>
        </p:nvSpPr>
        <p:spPr>
          <a:xfrm>
            <a:off x="345309" y="5072761"/>
            <a:ext cx="9453784" cy="1569660"/>
          </a:xfrm>
          <a:prstGeom prst="rect">
            <a:avLst/>
          </a:prstGeom>
          <a:noFill/>
        </p:spPr>
        <p:txBody>
          <a:bodyPr wrap="square" rtlCol="0">
            <a:spAutoFit/>
          </a:bodyPr>
          <a:lstStyle/>
          <a:p>
            <a:pPr algn="just"/>
            <a:r>
              <a:rPr lang="es-ES" altLang="en-US" sz="1600" b="1" dirty="0">
                <a:solidFill>
                  <a:srgbClr val="575756"/>
                </a:solidFill>
                <a:latin typeface="Arial" panose="020B0604020202020204" pitchFamily="34" charset="0"/>
                <a:cs typeface="Arial" panose="020B0604020202020204" pitchFamily="34" charset="0"/>
              </a:rPr>
              <a:t>Se recomienda para esta reunión, no superar 30 minutos de </a:t>
            </a:r>
            <a:r>
              <a:rPr lang="es-ES" altLang="en-US" sz="1600" b="1" dirty="0" err="1">
                <a:solidFill>
                  <a:srgbClr val="575756"/>
                </a:solidFill>
                <a:latin typeface="Arial" panose="020B0604020202020204" pitchFamily="34" charset="0"/>
                <a:cs typeface="Arial" panose="020B0604020202020204" pitchFamily="34" charset="0"/>
              </a:rPr>
              <a:t>timeboxing</a:t>
            </a:r>
            <a:r>
              <a:rPr lang="es-ES" altLang="en-US" sz="1600" b="1" dirty="0">
                <a:solidFill>
                  <a:srgbClr val="575756"/>
                </a:solidFill>
                <a:latin typeface="Arial" panose="020B0604020202020204" pitchFamily="34" charset="0"/>
                <a:cs typeface="Arial" panose="020B0604020202020204" pitchFamily="34" charset="0"/>
              </a:rPr>
              <a:t>. </a:t>
            </a:r>
          </a:p>
          <a:p>
            <a:pPr algn="just"/>
            <a:r>
              <a:rPr lang="es-ES" altLang="en-US" sz="1600" b="1" dirty="0">
                <a:solidFill>
                  <a:srgbClr val="575756"/>
                </a:solidFill>
                <a:latin typeface="Arial" panose="020B0604020202020204" pitchFamily="34" charset="0"/>
                <a:cs typeface="Arial" panose="020B0604020202020204" pitchFamily="34" charset="0"/>
              </a:rPr>
              <a:t>Es facilitada por el RTE.</a:t>
            </a:r>
          </a:p>
          <a:p>
            <a:pPr algn="just"/>
            <a:r>
              <a:rPr lang="es-ES" altLang="en-US" sz="1600" b="1" dirty="0">
                <a:solidFill>
                  <a:srgbClr val="575756"/>
                </a:solidFill>
                <a:latin typeface="Arial" panose="020B0604020202020204" pitchFamily="34" charset="0"/>
                <a:cs typeface="Arial" panose="020B0604020202020204" pitchFamily="34" charset="0"/>
              </a:rPr>
              <a:t>La cadencia de esta reunión para el contexto Experian se recomienda </a:t>
            </a:r>
            <a:r>
              <a:rPr lang="es-ES" altLang="en-US" sz="1600" b="1" dirty="0">
                <a:solidFill>
                  <a:srgbClr val="575756"/>
                </a:solidFill>
                <a:latin typeface="Arial" panose="020B0604020202020204" pitchFamily="34" charset="0"/>
                <a:cs typeface="Arial" panose="020B0604020202020204" pitchFamily="34" charset="0"/>
                <a:sym typeface="+mn-ea"/>
              </a:rPr>
              <a:t>cada Iteración y media</a:t>
            </a:r>
            <a:r>
              <a:rPr lang="es-ES" altLang="en-US" sz="1600" b="1" dirty="0">
                <a:solidFill>
                  <a:srgbClr val="575756"/>
                </a:solidFill>
                <a:latin typeface="Arial" panose="020B0604020202020204" pitchFamily="34" charset="0"/>
                <a:cs typeface="Arial" panose="020B0604020202020204" pitchFamily="34" charset="0"/>
              </a:rPr>
              <a:t>.</a:t>
            </a:r>
          </a:p>
          <a:p>
            <a:pPr algn="just"/>
            <a:r>
              <a:rPr lang="es-ES" altLang="en-US" sz="1600" b="1" dirty="0">
                <a:solidFill>
                  <a:srgbClr val="575756"/>
                </a:solidFill>
                <a:latin typeface="Arial" panose="020B0604020202020204" pitchFamily="34" charset="0"/>
                <a:cs typeface="Arial" panose="020B0604020202020204" pitchFamily="34" charset="0"/>
              </a:rPr>
              <a:t>No se solucionan ni problemas ni impedimentos durante estos 30 minutos, si es necesario profundizar en algún tema se sugiere realizar una reunión posterior donde solo participen los directamente interesados</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0455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11355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38927" y="351425"/>
            <a:ext cx="7873577" cy="9794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7.14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4000" b="1" dirty="0">
                <a:solidFill>
                  <a:srgbClr val="AD198D"/>
                </a:solidFill>
                <a:latin typeface="Arial" panose="020B0604020202020204" pitchFamily="34" charset="0"/>
                <a:cs typeface="Arial" panose="020B0604020202020204" pitchFamily="34" charset="0"/>
                <a:sym typeface="+mn-ea"/>
              </a:rPr>
              <a:t>PO </a:t>
            </a:r>
            <a:r>
              <a:rPr lang="es-ES" sz="4000" b="1" dirty="0" err="1">
                <a:solidFill>
                  <a:srgbClr val="AD198D"/>
                </a:solidFill>
                <a:latin typeface="Arial" panose="020B0604020202020204" pitchFamily="34" charset="0"/>
                <a:cs typeface="Arial" panose="020B0604020202020204" pitchFamily="34" charset="0"/>
                <a:sym typeface="+mn-ea"/>
              </a:rPr>
              <a:t>Sync</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Es una reunión de sincronización de los PO,  en la cual se revisa a nivel de  negocio el avance de los proyectos de cada equipo ágil.    </a:t>
            </a:r>
            <a:endParaRPr lang="zh-CN" altLang="en-US" dirty="0">
              <a:solidFill>
                <a:schemeClr val="tx1"/>
              </a:solidFill>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Los </a:t>
            </a:r>
            <a:r>
              <a:rPr lang="es-ES" altLang="zh-CN" dirty="0" err="1">
                <a:solidFill>
                  <a:schemeClr val="tx1"/>
                </a:solidFill>
                <a:latin typeface="Arial" panose="020B0604020202020204" pitchFamily="34" charset="0"/>
                <a:cs typeface="Arial" panose="020B0604020202020204" pitchFamily="34" charset="0"/>
              </a:rPr>
              <a:t>Prodcut</a:t>
            </a:r>
            <a:r>
              <a:rPr lang="es-ES" altLang="zh-CN" dirty="0">
                <a:solidFill>
                  <a:schemeClr val="tx1"/>
                </a:solidFill>
                <a:latin typeface="Arial" panose="020B0604020202020204" pitchFamily="34" charset="0"/>
                <a:cs typeface="Arial" panose="020B0604020202020204" pitchFamily="34" charset="0"/>
              </a:rPr>
              <a:t> Owners,  gerentes de producto,  </a:t>
            </a:r>
            <a:r>
              <a:rPr lang="es-ES" altLang="zh-CN" dirty="0" err="1">
                <a:solidFill>
                  <a:schemeClr val="tx1"/>
                </a:solidFill>
                <a:latin typeface="Arial" panose="020B0604020202020204" pitchFamily="34" charset="0"/>
                <a:cs typeface="Arial" panose="020B0604020202020204" pitchFamily="34" charset="0"/>
              </a:rPr>
              <a:t>Product</a:t>
            </a:r>
            <a:r>
              <a:rPr lang="es-ES" altLang="zh-CN" dirty="0">
                <a:solidFill>
                  <a:schemeClr val="tx1"/>
                </a:solidFill>
                <a:latin typeface="Arial" panose="020B0604020202020204" pitchFamily="34" charset="0"/>
                <a:cs typeface="Arial" panose="020B0604020202020204" pitchFamily="34" charset="0"/>
              </a:rPr>
              <a:t> Manager. </a:t>
            </a:r>
          </a:p>
          <a:p>
            <a:pPr algn="ctr"/>
            <a:endParaRPr lang="es-ES" altLang="en-US" dirty="0">
              <a:solidFill>
                <a:schemeClr val="tx1"/>
              </a:solidFill>
              <a:latin typeface="Arial" panose="020B0604020202020204" pitchFamily="34" charset="0"/>
              <a:cs typeface="Arial" panose="020B0604020202020204" pitchFamily="34" charset="0"/>
            </a:endParaRP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Objetivo</a:t>
            </a:r>
          </a:p>
          <a:p>
            <a:pPr lvl="0">
              <a:lnSpc>
                <a:spcPct val="100000"/>
              </a:lnSpc>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Validar el progreso de los equipos Y/o tren ágil, con respecto al cumplimiento de los objetivos trazados para el PI .</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42423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.14 </a:t>
            </a:r>
            <a:r>
              <a:rPr lang="es-ES" b="1" dirty="0">
                <a:solidFill>
                  <a:srgbClr val="AD198D"/>
                </a:solidFill>
                <a:latin typeface="Arial" panose="020B0604020202020204" pitchFamily="34" charset="0"/>
                <a:cs typeface="Arial" panose="020B0604020202020204" pitchFamily="34" charset="0"/>
                <a:sym typeface="+mn-ea"/>
              </a:rPr>
              <a:t>Entradas y Salidas: PO </a:t>
            </a:r>
            <a:r>
              <a:rPr lang="es-ES" b="1" dirty="0" err="1">
                <a:solidFill>
                  <a:srgbClr val="AD198D"/>
                </a:solidFill>
                <a:latin typeface="Arial" panose="020B0604020202020204" pitchFamily="34" charset="0"/>
                <a:cs typeface="Arial" panose="020B0604020202020204" pitchFamily="34" charset="0"/>
                <a:sym typeface="+mn-ea"/>
              </a:rPr>
              <a:t>Sync</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1962028"/>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Actualización Riesgos y planes</a:t>
            </a: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2879858"/>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Actualización Avance del </a:t>
            </a:r>
            <a:r>
              <a:rPr lang="es-ES" altLang="en-US" dirty="0" smtClean="0">
                <a:latin typeface="Arial" panose="020B0604020202020204" pitchFamily="34" charset="0"/>
                <a:cs typeface="Arial" panose="020B0604020202020204" pitchFamily="34" charset="0"/>
                <a:sym typeface="+mn-ea"/>
              </a:rPr>
              <a:t>equipo</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39772" y="1063501"/>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Dependencias</a:t>
            </a:r>
            <a:endParaRPr lang="es-CO"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52112" y="199082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Riesgos</a:t>
            </a: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0454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Actualización </a:t>
            </a:r>
            <a:r>
              <a:rPr lang="es-ES" altLang="en-US" dirty="0" smtClean="0">
                <a:latin typeface="Arial" panose="020B0604020202020204" pitchFamily="34" charset="0"/>
                <a:cs typeface="Arial" panose="020B0604020202020204" pitchFamily="34" charset="0"/>
              </a:rPr>
              <a:t>Dependencias</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409126" y="2240546"/>
            <a:ext cx="2725426" cy="769441"/>
          </a:xfrm>
          <a:prstGeom prst="rect">
            <a:avLst/>
          </a:prstGeom>
          <a:noFill/>
        </p:spPr>
        <p:txBody>
          <a:bodyPr wrap="none" lIns="91440" tIns="45720" rIns="91440" bIns="45720">
            <a:spAutoFit/>
          </a:bodyPr>
          <a:lstStyle/>
          <a:p>
            <a:pPr algn="ctr"/>
            <a:r>
              <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PO SYNC</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39772" y="296130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Capacidad del </a:t>
            </a:r>
            <a:r>
              <a:rPr lang="es-ES" altLang="en-US" dirty="0" smtClean="0">
                <a:latin typeface="Arial" panose="020B0604020202020204" pitchFamily="34" charset="0"/>
                <a:cs typeface="Arial" panose="020B0604020202020204" pitchFamily="34" charset="0"/>
              </a:rPr>
              <a:t>equipo</a:t>
            </a:r>
            <a:endParaRPr lang="es-CO" sz="1100" dirty="0">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9C2F2120-CBF4-4293-A0E6-9631FD6B18B1}"/>
              </a:ext>
            </a:extLst>
          </p:cNvPr>
          <p:cNvSpPr/>
          <p:nvPr/>
        </p:nvSpPr>
        <p:spPr>
          <a:xfrm>
            <a:off x="1439772" y="3918296"/>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de </a:t>
            </a:r>
            <a:r>
              <a:rPr lang="es-ES" altLang="en-US" dirty="0" err="1" smtClean="0">
                <a:latin typeface="Arial" panose="020B0604020202020204" pitchFamily="34" charset="0"/>
                <a:cs typeface="Arial" panose="020B0604020202020204" pitchFamily="34" charset="0"/>
              </a:rPr>
              <a:t>feature</a:t>
            </a:r>
            <a:endParaRPr lang="es-CO" sz="1100" dirty="0">
              <a:latin typeface="Arial" panose="020B060402020202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0F95AC1F-BD91-46C6-AC1E-43DD9CA20333}"/>
              </a:ext>
            </a:extLst>
          </p:cNvPr>
          <p:cNvSpPr/>
          <p:nvPr/>
        </p:nvSpPr>
        <p:spPr>
          <a:xfrm>
            <a:off x="8054962" y="3806239"/>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Actualización Backlog de </a:t>
            </a:r>
            <a:r>
              <a:rPr lang="es-ES" altLang="en-US" dirty="0" err="1" smtClean="0">
                <a:latin typeface="Arial" panose="020B0604020202020204" pitchFamily="34" charset="0"/>
                <a:cs typeface="Arial" panose="020B0604020202020204" pitchFamily="34" charset="0"/>
                <a:sym typeface="+mn-ea"/>
              </a:rPr>
              <a:t>feature</a:t>
            </a:r>
            <a:endParaRPr lang="es-CO" sz="1100" dirty="0">
              <a:latin typeface="Arial" panose="020B0604020202020204" pitchFamily="34" charset="0"/>
              <a:cs typeface="Arial" panose="020B0604020202020204" pitchFamily="34" charset="0"/>
            </a:endParaRPr>
          </a:p>
        </p:txBody>
      </p:sp>
      <p:sp>
        <p:nvSpPr>
          <p:cNvPr id="22" name="Cuadro de texto 23">
            <a:extLst>
              <a:ext uri="{FF2B5EF4-FFF2-40B4-BE49-F238E27FC236}">
                <a16:creationId xmlns:a16="http://schemas.microsoft.com/office/drawing/2014/main" id="{4462C050-1238-4659-AF26-8AAFE03D3827}"/>
              </a:ext>
            </a:extLst>
          </p:cNvPr>
          <p:cNvSpPr txBox="1"/>
          <p:nvPr/>
        </p:nvSpPr>
        <p:spPr>
          <a:xfrm>
            <a:off x="1598037" y="4856608"/>
            <a:ext cx="9117026" cy="1815882"/>
          </a:xfrm>
          <a:prstGeom prst="rect">
            <a:avLst/>
          </a:prstGeom>
          <a:noFill/>
        </p:spPr>
        <p:txBody>
          <a:bodyPr wrap="square" rtlCol="0" anchor="t">
            <a:spAutoFit/>
          </a:bodyPr>
          <a:lstStyle/>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La duración recomendada para este evento es de 30 a 60 minutos. </a:t>
            </a:r>
            <a:endParaRPr lang="es-ES" altLang="en-US" sz="1600" b="1" dirty="0">
              <a:solidFill>
                <a:srgbClr val="57575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Es facilitada por el </a:t>
            </a:r>
            <a:r>
              <a:rPr lang="es-ES" altLang="en-US" sz="1600" b="1" dirty="0" smtClean="0">
                <a:solidFill>
                  <a:srgbClr val="575756"/>
                </a:solidFill>
                <a:latin typeface="Arial" panose="020B0604020202020204" pitchFamily="34" charset="0"/>
                <a:cs typeface="Arial" panose="020B0604020202020204" pitchFamily="34" charset="0"/>
                <a:sym typeface="+mn-ea"/>
              </a:rPr>
              <a:t>PM (</a:t>
            </a:r>
            <a:r>
              <a:rPr lang="es-ES" altLang="en-US" sz="1600" b="1" dirty="0">
                <a:solidFill>
                  <a:srgbClr val="575756"/>
                </a:solidFill>
                <a:latin typeface="Arial" panose="020B0604020202020204" pitchFamily="34" charset="0"/>
                <a:cs typeface="Arial" panose="020B0604020202020204" pitchFamily="34" charset="0"/>
                <a:sym typeface="+mn-ea"/>
              </a:rPr>
              <a:t>Product Manager).</a:t>
            </a:r>
            <a:endParaRPr lang="es-ES" altLang="en-US" sz="1600" b="1" dirty="0">
              <a:solidFill>
                <a:srgbClr val="57575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La cadencia de esta reunión para el contexto Experian se recomienda cada Iteración y media.</a:t>
            </a:r>
            <a:endParaRPr lang="es-ES" altLang="en-US" sz="1600" b="1" dirty="0">
              <a:solidFill>
                <a:srgbClr val="57575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No se solucionan ni problemas ni impedimentos durante este evento, si es necesario profundizar en algún tema se sugiere realizar una reunión posterior donde solo participen los directamente interesados</a:t>
            </a:r>
            <a:endParaRPr lang="es-ES" altLang="en-US" sz="1600" dirty="0">
              <a:solidFill>
                <a:srgbClr val="575756"/>
              </a:solidFill>
              <a:latin typeface="Arial" panose="020B0604020202020204" pitchFamily="34" charset="0"/>
              <a:cs typeface="Arial" panose="020B0604020202020204" pitchFamily="34" charset="0"/>
            </a:endParaRPr>
          </a:p>
        </p:txBody>
      </p:sp>
      <p:sp>
        <p:nvSpPr>
          <p:cNvPr id="20"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28189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37618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735" dirty="0">
                <a:solidFill>
                  <a:srgbClr val="26478D"/>
                </a:solidFill>
              </a:rPr>
              <a:t>Gracias</a:t>
            </a:r>
            <a:r>
              <a:rPr lang="es-CO" sz="4265" dirty="0">
                <a:solidFill>
                  <a:srgbClr val="26478D"/>
                </a:solidFill>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ES" sz="3200" b="1" dirty="0">
                <a:solidFill>
                  <a:srgbClr val="AD198D"/>
                </a:solidFill>
                <a:latin typeface="Arial" panose="020B0604020202020204" pitchFamily="34" charset="0"/>
                <a:cs typeface="Arial" panose="020B0604020202020204" pitchFamily="34" charset="0"/>
              </a:rPr>
              <a:t>3. Principios  Safe</a:t>
            </a:r>
          </a:p>
        </p:txBody>
      </p:sp>
      <p:cxnSp>
        <p:nvCxnSpPr>
          <p:cNvPr id="7" name="Conector recto 6"/>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690688"/>
            <a:ext cx="8912860" cy="3139321"/>
          </a:xfrm>
          <a:prstGeom prst="rect">
            <a:avLst/>
          </a:prstGeom>
          <a:noFill/>
        </p:spPr>
        <p:txBody>
          <a:bodyPr wrap="square" rtlCol="0">
            <a:spAutoFit/>
          </a:bodyPr>
          <a:lstStyle/>
          <a:p>
            <a:pPr algn="just"/>
            <a:r>
              <a:rPr lang="es-ES" altLang="en-US">
                <a:solidFill>
                  <a:srgbClr val="575756"/>
                </a:solidFill>
                <a:latin typeface="Arial" panose="020B0604020202020204" pitchFamily="34" charset="0"/>
                <a:cs typeface="Arial" panose="020B0604020202020204" pitchFamily="34" charset="0"/>
              </a:rPr>
              <a:t>1. Tenga una visión económica</a:t>
            </a:r>
          </a:p>
          <a:p>
            <a:pPr algn="just"/>
            <a:r>
              <a:rPr lang="es-ES" altLang="en-US">
                <a:solidFill>
                  <a:srgbClr val="575756"/>
                </a:solidFill>
                <a:latin typeface="Arial" panose="020B0604020202020204" pitchFamily="34" charset="0"/>
                <a:cs typeface="Arial" panose="020B0604020202020204" pitchFamily="34" charset="0"/>
              </a:rPr>
              <a:t>2.  Aplique el pensamiento Sistémico</a:t>
            </a:r>
          </a:p>
          <a:p>
            <a:pPr algn="just"/>
            <a:r>
              <a:rPr lang="es-ES" altLang="en-US">
                <a:solidFill>
                  <a:srgbClr val="575756"/>
                </a:solidFill>
                <a:latin typeface="Arial" panose="020B0604020202020204" pitchFamily="34" charset="0"/>
                <a:cs typeface="Arial" panose="020B0604020202020204" pitchFamily="34" charset="0"/>
              </a:rPr>
              <a:t>3. Asuma variabilidad, preserve opciones.</a:t>
            </a:r>
          </a:p>
          <a:p>
            <a:pPr algn="just"/>
            <a:r>
              <a:rPr lang="es-ES" altLang="en-US">
                <a:solidFill>
                  <a:srgbClr val="575756"/>
                </a:solidFill>
                <a:latin typeface="Arial" panose="020B0604020202020204" pitchFamily="34" charset="0"/>
                <a:cs typeface="Arial" panose="020B0604020202020204" pitchFamily="34" charset="0"/>
              </a:rPr>
              <a:t>4. Construya incrementalmente con ciclos de aprendizaje rápido e integrados.</a:t>
            </a:r>
          </a:p>
          <a:p>
            <a:pPr algn="just"/>
            <a:r>
              <a:rPr lang="es-ES" altLang="en-US">
                <a:solidFill>
                  <a:srgbClr val="575756"/>
                </a:solidFill>
                <a:latin typeface="Arial" panose="020B0604020202020204" pitchFamily="34" charset="0"/>
                <a:cs typeface="Arial" panose="020B0604020202020204" pitchFamily="34" charset="0"/>
              </a:rPr>
              <a:t>5.Base los hitos en la evaluación objetiva de los sistemas de trabajo</a:t>
            </a:r>
          </a:p>
          <a:p>
            <a:pPr algn="just"/>
            <a:r>
              <a:rPr lang="es-ES" altLang="en-US">
                <a:solidFill>
                  <a:srgbClr val="575756"/>
                </a:solidFill>
                <a:latin typeface="Arial" panose="020B0604020202020204" pitchFamily="34" charset="0"/>
                <a:cs typeface="Arial" panose="020B0604020202020204" pitchFamily="34" charset="0"/>
              </a:rPr>
              <a:t>6.Visualice y limite WIP, reduzca los tamaños de lote y administre las longitudes de cola</a:t>
            </a:r>
          </a:p>
          <a:p>
            <a:pPr algn="just"/>
            <a:r>
              <a:rPr lang="es-ES" altLang="en-US">
                <a:solidFill>
                  <a:srgbClr val="575756"/>
                </a:solidFill>
                <a:latin typeface="Arial" panose="020B0604020202020204" pitchFamily="34" charset="0"/>
                <a:cs typeface="Arial" panose="020B0604020202020204" pitchFamily="34" charset="0"/>
              </a:rPr>
              <a:t>7.Aplicar cadencia, sincronizar con planeación  cruzada de dominios</a:t>
            </a:r>
          </a:p>
          <a:p>
            <a:pPr algn="just"/>
            <a:r>
              <a:rPr lang="es-ES" altLang="en-US">
                <a:solidFill>
                  <a:srgbClr val="575756"/>
                </a:solidFill>
                <a:latin typeface="Arial" panose="020B0604020202020204" pitchFamily="34" charset="0"/>
                <a:cs typeface="Arial" panose="020B0604020202020204" pitchFamily="34" charset="0"/>
              </a:rPr>
              <a:t>8.Desbloquear la motivación intrínseca de los trabajadores del conocimiento.</a:t>
            </a:r>
          </a:p>
          <a:p>
            <a:pPr algn="just"/>
            <a:r>
              <a:rPr lang="es-ES" altLang="en-US">
                <a:solidFill>
                  <a:srgbClr val="575756"/>
                </a:solidFill>
                <a:latin typeface="Arial" panose="020B0604020202020204" pitchFamily="34" charset="0"/>
                <a:cs typeface="Arial" panose="020B0604020202020204" pitchFamily="34" charset="0"/>
              </a:rPr>
              <a:t>9.Descentraliza la Toma de decisiones.</a:t>
            </a:r>
          </a:p>
          <a:p>
            <a:pPr algn="just"/>
            <a:endParaRPr lang="es-ES" altLang="en-US">
              <a:solidFill>
                <a:srgbClr val="575756"/>
              </a:solidFill>
              <a:latin typeface="Arial" panose="020B0604020202020204" pitchFamily="34" charset="0"/>
              <a:cs typeface="Arial" panose="020B0604020202020204" pitchFamily="34" charset="0"/>
            </a:endParaRPr>
          </a:p>
        </p:txBody>
      </p:sp>
      <p:pic>
        <p:nvPicPr>
          <p:cNvPr id="9" name="Marcador de posición de contenido 8"/>
          <p:cNvPicPr>
            <a:picLocks noGrp="1" noChangeAspect="1"/>
          </p:cNvPicPr>
          <p:nvPr>
            <p:ph idx="1"/>
          </p:nvPr>
        </p:nvPicPr>
        <p:blipFill>
          <a:blip r:embed="rId2"/>
          <a:stretch>
            <a:fillRect/>
          </a:stretch>
        </p:blipFill>
        <p:spPr>
          <a:xfrm>
            <a:off x="7378159" y="4674737"/>
            <a:ext cx="4201795" cy="206121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94662" y="2168613"/>
            <a:ext cx="10515600" cy="1325563"/>
          </a:xfrm>
        </p:spPr>
        <p:txBody>
          <a:bodyPr>
            <a:normAutofit fontScale="90000"/>
          </a:bodyPr>
          <a:lstStyle/>
          <a:p>
            <a:r>
              <a:rPr lang="es-ES" sz="7200" b="1" dirty="0" smtClean="0">
                <a:solidFill>
                  <a:srgbClr val="AD198D"/>
                </a:solidFill>
                <a:latin typeface="Arial" panose="020B0604020202020204" pitchFamily="34" charset="0"/>
                <a:cs typeface="Arial" panose="020B0604020202020204" pitchFamily="34" charset="0"/>
              </a:rPr>
              <a:t>4 .Marco Safe - </a:t>
            </a:r>
            <a:r>
              <a:rPr lang="es-ES" sz="7200" b="1" dirty="0" err="1" smtClean="0">
                <a:solidFill>
                  <a:srgbClr val="AD198D"/>
                </a:solidFill>
                <a:latin typeface="Arial" panose="020B0604020202020204" pitchFamily="34" charset="0"/>
                <a:cs typeface="Arial" panose="020B0604020202020204" pitchFamily="34" charset="0"/>
              </a:rPr>
              <a:t>Experian</a:t>
            </a:r>
            <a:endParaRPr lang="es-ES" sz="72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94662" y="3265576"/>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303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ángulo 44">
            <a:extLst>
              <a:ext uri="{FF2B5EF4-FFF2-40B4-BE49-F238E27FC236}">
                <a16:creationId xmlns:a16="http://schemas.microsoft.com/office/drawing/2014/main" id="{BCC4DA20-6CEC-4F88-9118-8E1DDE876A45}"/>
              </a:ext>
            </a:extLst>
          </p:cNvPr>
          <p:cNvSpPr/>
          <p:nvPr/>
        </p:nvSpPr>
        <p:spPr>
          <a:xfrm>
            <a:off x="558800" y="3849339"/>
            <a:ext cx="11391900" cy="257783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latin typeface="Arial" panose="020B0604020202020204" pitchFamily="34" charset="0"/>
              <a:cs typeface="Arial" panose="020B0604020202020204" pitchFamily="34" charset="0"/>
            </a:endParaRPr>
          </a:p>
        </p:txBody>
      </p:sp>
      <p:sp>
        <p:nvSpPr>
          <p:cNvPr id="44" name="Rectángulo 43">
            <a:extLst>
              <a:ext uri="{FF2B5EF4-FFF2-40B4-BE49-F238E27FC236}">
                <a16:creationId xmlns:a16="http://schemas.microsoft.com/office/drawing/2014/main" id="{BCC4DA20-6CEC-4F88-9118-8E1DDE876A45}"/>
              </a:ext>
            </a:extLst>
          </p:cNvPr>
          <p:cNvSpPr/>
          <p:nvPr/>
        </p:nvSpPr>
        <p:spPr>
          <a:xfrm>
            <a:off x="558800" y="779666"/>
            <a:ext cx="11391900" cy="295151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latin typeface="Arial" panose="020B0604020202020204" pitchFamily="34" charset="0"/>
              <a:cs typeface="Arial" panose="020B0604020202020204" pitchFamily="34" charset="0"/>
            </a:endParaRPr>
          </a:p>
        </p:txBody>
      </p:sp>
      <p:sp>
        <p:nvSpPr>
          <p:cNvPr id="4" name="Título 5"/>
          <p:cNvSpPr>
            <a:spLocks noGrp="1"/>
          </p:cNvSpPr>
          <p:nvPr>
            <p:ph type="title"/>
          </p:nvPr>
        </p:nvSpPr>
        <p:spPr>
          <a:xfrm>
            <a:off x="265569" y="161772"/>
            <a:ext cx="10515600" cy="490985"/>
          </a:xfrm>
        </p:spPr>
        <p:txBody>
          <a:bodyPr>
            <a:normAutofit fontScale="90000"/>
          </a:bodyPr>
          <a:lstStyle/>
          <a:p>
            <a:r>
              <a:rPr lang="es-ES" sz="3200" b="1" dirty="0" smtClean="0">
                <a:solidFill>
                  <a:srgbClr val="AD198D"/>
                </a:solidFill>
                <a:latin typeface="Arial" panose="020B0604020202020204" pitchFamily="34" charset="0"/>
                <a:cs typeface="Arial" panose="020B0604020202020204" pitchFamily="34" charset="0"/>
              </a:rPr>
              <a:t>4. Marco Safe - </a:t>
            </a:r>
            <a:r>
              <a:rPr lang="es-ES" sz="3200" b="1" dirty="0" err="1" smtClean="0">
                <a:solidFill>
                  <a:srgbClr val="AD198D"/>
                </a:solidFill>
                <a:latin typeface="Arial" panose="020B0604020202020204" pitchFamily="34" charset="0"/>
                <a:cs typeface="Arial" panose="020B0604020202020204" pitchFamily="34" charset="0"/>
              </a:rPr>
              <a:t>Experian</a:t>
            </a:r>
            <a:endParaRPr lang="es-ES" sz="3200" b="1" dirty="0">
              <a:solidFill>
                <a:srgbClr val="AD198D"/>
              </a:solidFill>
              <a:latin typeface="Arial" panose="020B0604020202020204" pitchFamily="34" charset="0"/>
              <a:cs typeface="Arial" panose="020B0604020202020204" pitchFamily="34" charset="0"/>
            </a:endParaRPr>
          </a:p>
        </p:txBody>
      </p:sp>
      <p:cxnSp>
        <p:nvCxnSpPr>
          <p:cNvPr id="5" name="Conector recto 4"/>
          <p:cNvCxnSpPr/>
          <p:nvPr/>
        </p:nvCxnSpPr>
        <p:spPr>
          <a:xfrm>
            <a:off x="302970" y="652757"/>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hlinkClick r:id="rId2" action="ppaction://hlinksldjump"/>
          </p:cNvPr>
          <p:cNvSpPr/>
          <p:nvPr/>
        </p:nvSpPr>
        <p:spPr>
          <a:xfrm>
            <a:off x="3203127" y="2820136"/>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smtClean="0">
                <a:solidFill>
                  <a:schemeClr val="bg1"/>
                </a:solidFill>
                <a:latin typeface="Arial" panose="020B0604020202020204" pitchFamily="34" charset="0"/>
                <a:cs typeface="Arial" panose="020B0604020202020204" pitchFamily="34" charset="0"/>
              </a:rPr>
              <a:t>Inception</a:t>
            </a:r>
            <a:endParaRPr lang="es-CO" sz="1200" b="1" dirty="0">
              <a:solidFill>
                <a:schemeClr val="bg1"/>
              </a:solidFill>
              <a:latin typeface="Arial" panose="020B0604020202020204" pitchFamily="34" charset="0"/>
              <a:cs typeface="Arial" panose="020B0604020202020204" pitchFamily="34" charset="0"/>
            </a:endParaRPr>
          </a:p>
        </p:txBody>
      </p:sp>
      <p:sp>
        <p:nvSpPr>
          <p:cNvPr id="7" name="Rectángulo 6">
            <a:hlinkClick r:id="rId3" action="ppaction://hlinksldjump"/>
          </p:cNvPr>
          <p:cNvSpPr/>
          <p:nvPr/>
        </p:nvSpPr>
        <p:spPr>
          <a:xfrm>
            <a:off x="4778166" y="2652277"/>
            <a:ext cx="434810" cy="315184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latin typeface="Arial" panose="020B0604020202020204" pitchFamily="34" charset="0"/>
                <a:cs typeface="Arial" panose="020B0604020202020204" pitchFamily="34" charset="0"/>
              </a:rPr>
              <a:t>PI </a:t>
            </a:r>
            <a:r>
              <a:rPr lang="es-CO" dirty="0" err="1">
                <a:latin typeface="Arial" panose="020B0604020202020204" pitchFamily="34" charset="0"/>
                <a:cs typeface="Arial" panose="020B0604020202020204" pitchFamily="34" charset="0"/>
              </a:rPr>
              <a:t>Planning</a:t>
            </a:r>
            <a:endParaRPr lang="es-CO" dirty="0">
              <a:latin typeface="Arial" panose="020B0604020202020204" pitchFamily="34" charset="0"/>
              <a:cs typeface="Arial" panose="020B0604020202020204" pitchFamily="34" charset="0"/>
            </a:endParaRPr>
          </a:p>
        </p:txBody>
      </p:sp>
      <p:sp>
        <p:nvSpPr>
          <p:cNvPr id="8" name="Rectángulo 7"/>
          <p:cNvSpPr/>
          <p:nvPr/>
        </p:nvSpPr>
        <p:spPr>
          <a:xfrm rot="5400000">
            <a:off x="5764317" y="3521321"/>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grpSp>
        <p:nvGrpSpPr>
          <p:cNvPr id="12" name="Grupo 11"/>
          <p:cNvGrpSpPr/>
          <p:nvPr/>
        </p:nvGrpSpPr>
        <p:grpSpPr>
          <a:xfrm>
            <a:off x="6534230" y="2588125"/>
            <a:ext cx="168315" cy="3215992"/>
            <a:chOff x="6148328" y="2097669"/>
            <a:chExt cx="168315" cy="2897505"/>
          </a:xfrm>
        </p:grpSpPr>
        <p:cxnSp>
          <p:nvCxnSpPr>
            <p:cNvPr id="10" name="Conector recto 9"/>
            <p:cNvCxnSpPr/>
            <p:nvPr/>
          </p:nvCxnSpPr>
          <p:spPr>
            <a:xfrm flipV="1">
              <a:off x="6205190" y="2265528"/>
              <a:ext cx="27296" cy="27296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grpSp>
      <p:grpSp>
        <p:nvGrpSpPr>
          <p:cNvPr id="15" name="Grupo 14"/>
          <p:cNvGrpSpPr/>
          <p:nvPr/>
        </p:nvGrpSpPr>
        <p:grpSpPr>
          <a:xfrm>
            <a:off x="7960497" y="2588125"/>
            <a:ext cx="168315" cy="3243682"/>
            <a:chOff x="6148328" y="2097669"/>
            <a:chExt cx="168315" cy="2897505"/>
          </a:xfrm>
        </p:grpSpPr>
        <p:cxnSp>
          <p:nvCxnSpPr>
            <p:cNvPr id="16" name="Conector recto 15"/>
            <p:cNvCxnSpPr/>
            <p:nvPr/>
          </p:nvCxnSpPr>
          <p:spPr>
            <a:xfrm flipV="1">
              <a:off x="6205190" y="2265528"/>
              <a:ext cx="27296" cy="27296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grpSp>
      <p:grpSp>
        <p:nvGrpSpPr>
          <p:cNvPr id="19" name="Grupo 18"/>
          <p:cNvGrpSpPr/>
          <p:nvPr/>
        </p:nvGrpSpPr>
        <p:grpSpPr>
          <a:xfrm>
            <a:off x="9416051" y="2652277"/>
            <a:ext cx="168315" cy="3151840"/>
            <a:chOff x="6148328" y="2097669"/>
            <a:chExt cx="168315" cy="3151840"/>
          </a:xfrm>
        </p:grpSpPr>
        <p:cxnSp>
          <p:nvCxnSpPr>
            <p:cNvPr id="20" name="Conector recto 19"/>
            <p:cNvCxnSpPr/>
            <p:nvPr/>
          </p:nvCxnSpPr>
          <p:spPr>
            <a:xfrm flipV="1">
              <a:off x="6212827" y="2265528"/>
              <a:ext cx="19659" cy="298398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grpSp>
      <p:sp>
        <p:nvSpPr>
          <p:cNvPr id="22" name="Rectángulo 21">
            <a:hlinkClick r:id="rId2" action="ppaction://hlinksldjump"/>
          </p:cNvPr>
          <p:cNvSpPr/>
          <p:nvPr/>
        </p:nvSpPr>
        <p:spPr>
          <a:xfrm>
            <a:off x="9584366" y="4442314"/>
            <a:ext cx="1419152" cy="559069"/>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a:solidFill>
                  <a:schemeClr val="bg1"/>
                </a:solidFill>
                <a:latin typeface="Arial" panose="020B0604020202020204" pitchFamily="34" charset="0"/>
                <a:cs typeface="Arial" panose="020B0604020202020204" pitchFamily="34" charset="0"/>
              </a:rPr>
              <a:t>Innovation</a:t>
            </a:r>
            <a:r>
              <a:rPr lang="es-CO" sz="1200" b="1" dirty="0">
                <a:solidFill>
                  <a:schemeClr val="bg1"/>
                </a:solidFill>
                <a:latin typeface="Arial" panose="020B0604020202020204" pitchFamily="34" charset="0"/>
                <a:cs typeface="Arial" panose="020B0604020202020204" pitchFamily="34" charset="0"/>
              </a:rPr>
              <a:t> and </a:t>
            </a:r>
            <a:r>
              <a:rPr lang="es-CO" sz="1200" b="1" dirty="0" err="1" smtClean="0">
                <a:solidFill>
                  <a:schemeClr val="bg1"/>
                </a:solidFill>
                <a:latin typeface="Arial" panose="020B0604020202020204" pitchFamily="34" charset="0"/>
                <a:cs typeface="Arial" panose="020B0604020202020204" pitchFamily="34" charset="0"/>
              </a:rPr>
              <a:t>planning</a:t>
            </a:r>
            <a:endParaRPr lang="es-CO" sz="1200" b="1" dirty="0">
              <a:solidFill>
                <a:schemeClr val="bg1"/>
              </a:solidFill>
              <a:latin typeface="Arial" panose="020B0604020202020204" pitchFamily="34" charset="0"/>
              <a:cs typeface="Arial" panose="020B0604020202020204" pitchFamily="34" charset="0"/>
            </a:endParaRPr>
          </a:p>
        </p:txBody>
      </p:sp>
      <p:sp>
        <p:nvSpPr>
          <p:cNvPr id="23" name="Rectángulo 22">
            <a:hlinkClick r:id="rId4" action="ppaction://hlinksldjump"/>
          </p:cNvPr>
          <p:cNvSpPr/>
          <p:nvPr/>
        </p:nvSpPr>
        <p:spPr>
          <a:xfrm>
            <a:off x="11136395" y="3549601"/>
            <a:ext cx="434810" cy="223003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Inspect</a:t>
            </a:r>
            <a:r>
              <a:rPr lang="es-CO" dirty="0">
                <a:latin typeface="Arial" panose="020B0604020202020204" pitchFamily="34" charset="0"/>
                <a:cs typeface="Arial" panose="020B0604020202020204" pitchFamily="34" charset="0"/>
              </a:rPr>
              <a:t> And </a:t>
            </a:r>
            <a:r>
              <a:rPr lang="es-CO" dirty="0" err="1">
                <a:latin typeface="Arial" panose="020B0604020202020204" pitchFamily="34" charset="0"/>
                <a:cs typeface="Arial" panose="020B0604020202020204" pitchFamily="34" charset="0"/>
              </a:rPr>
              <a:t>Adapt</a:t>
            </a:r>
            <a:endParaRPr lang="es-CO" dirty="0">
              <a:latin typeface="Arial" panose="020B0604020202020204" pitchFamily="34" charset="0"/>
              <a:cs typeface="Arial" panose="020B0604020202020204" pitchFamily="34" charset="0"/>
            </a:endParaRPr>
          </a:p>
        </p:txBody>
      </p:sp>
      <p:grpSp>
        <p:nvGrpSpPr>
          <p:cNvPr id="80" name="Grupo 79"/>
          <p:cNvGrpSpPr/>
          <p:nvPr/>
        </p:nvGrpSpPr>
        <p:grpSpPr>
          <a:xfrm>
            <a:off x="4778166" y="5949967"/>
            <a:ext cx="6815452" cy="307777"/>
            <a:chOff x="4778166" y="5556267"/>
            <a:chExt cx="6815452" cy="307777"/>
          </a:xfrm>
        </p:grpSpPr>
        <p:cxnSp>
          <p:nvCxnSpPr>
            <p:cNvPr id="24" name="Conector recto 23"/>
            <p:cNvCxnSpPr/>
            <p:nvPr/>
          </p:nvCxnSpPr>
          <p:spPr>
            <a:xfrm flipV="1">
              <a:off x="4778166" y="5710156"/>
              <a:ext cx="6793039" cy="2358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CuadroTexto 24">
              <a:hlinkClick r:id="rId5" action="ppaction://hlinksldjump"/>
            </p:cNvPr>
            <p:cNvSpPr txBox="1"/>
            <p:nvPr/>
          </p:nvSpPr>
          <p:spPr>
            <a:xfrm>
              <a:off x="7102102" y="5556267"/>
              <a:ext cx="2167581"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Program</a:t>
              </a:r>
              <a:r>
                <a:rPr lang="es-CO" sz="1400" b="1" dirty="0">
                  <a:solidFill>
                    <a:srgbClr val="575756"/>
                  </a:solidFill>
                  <a:latin typeface="Arial" panose="020B0604020202020204" pitchFamily="34" charset="0"/>
                  <a:cs typeface="Arial" panose="020B0604020202020204" pitchFamily="34" charset="0"/>
                </a:rPr>
                <a:t> </a:t>
              </a:r>
              <a:r>
                <a:rPr lang="es-CO" sz="1400" b="1" dirty="0" err="1">
                  <a:solidFill>
                    <a:srgbClr val="575756"/>
                  </a:solidFill>
                  <a:latin typeface="Arial" panose="020B0604020202020204" pitchFamily="34" charset="0"/>
                  <a:cs typeface="Arial" panose="020B0604020202020204" pitchFamily="34" charset="0"/>
                </a:rPr>
                <a:t>Increment</a:t>
              </a:r>
              <a:r>
                <a:rPr lang="es-CO" sz="1400" b="1" dirty="0">
                  <a:solidFill>
                    <a:srgbClr val="575756"/>
                  </a:solidFill>
                  <a:latin typeface="Arial" panose="020B0604020202020204" pitchFamily="34" charset="0"/>
                  <a:cs typeface="Arial" panose="020B0604020202020204" pitchFamily="34" charset="0"/>
                </a:rPr>
                <a:t> (PI)</a:t>
              </a:r>
            </a:p>
          </p:txBody>
        </p:sp>
        <p:cxnSp>
          <p:nvCxnSpPr>
            <p:cNvPr id="26" name="Conector recto 25"/>
            <p:cNvCxnSpPr/>
            <p:nvPr/>
          </p:nvCxnSpPr>
          <p:spPr>
            <a:xfrm>
              <a:off x="4778166" y="5600612"/>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11593618" y="5562657"/>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2" name="Grupo 31">
            <a:extLst>
              <a:ext uri="{FF2B5EF4-FFF2-40B4-BE49-F238E27FC236}">
                <a16:creationId xmlns:a16="http://schemas.microsoft.com/office/drawing/2014/main" id="{5FB80CAF-DABA-4FCF-A992-35E3BDC708A7}"/>
              </a:ext>
            </a:extLst>
          </p:cNvPr>
          <p:cNvGrpSpPr/>
          <p:nvPr/>
        </p:nvGrpSpPr>
        <p:grpSpPr>
          <a:xfrm>
            <a:off x="4158722" y="897826"/>
            <a:ext cx="801976" cy="974641"/>
            <a:chOff x="7746317" y="2196412"/>
            <a:chExt cx="1534300" cy="2214925"/>
          </a:xfrm>
        </p:grpSpPr>
        <p:pic>
          <p:nvPicPr>
            <p:cNvPr id="33" name="Imagen 32">
              <a:hlinkClick r:id="rId6"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34" name="CuadroTexto 33">
              <a:extLst>
                <a:ext uri="{FF2B5EF4-FFF2-40B4-BE49-F238E27FC236}">
                  <a16:creationId xmlns:a16="http://schemas.microsoft.com/office/drawing/2014/main" id="{64DC43EC-CF41-4DD4-A29B-AACA20B4AD9E}"/>
                </a:ext>
              </a:extLst>
            </p:cNvPr>
            <p:cNvSpPr txBox="1"/>
            <p:nvPr/>
          </p:nvSpPr>
          <p:spPr>
            <a:xfrm>
              <a:off x="7746317" y="3502065"/>
              <a:ext cx="1534300" cy="909272"/>
            </a:xfrm>
            <a:prstGeom prst="rect">
              <a:avLst/>
            </a:prstGeom>
            <a:noFill/>
          </p:spPr>
          <p:txBody>
            <a:bodyPr wrap="square" rtlCol="0">
              <a:spAutoFit/>
            </a:bodyPr>
            <a:lstStyle/>
            <a:p>
              <a:pPr algn="ctr"/>
              <a:r>
                <a:rPr lang="es-ES" sz="1000" b="1" dirty="0">
                  <a:solidFill>
                    <a:srgbClr val="26478D"/>
                  </a:solidFill>
                  <a:latin typeface="Arial" panose="020B0604020202020204" pitchFamily="34" charset="0"/>
                  <a:cs typeface="Arial" panose="020B0604020202020204" pitchFamily="34" charset="0"/>
                </a:rPr>
                <a:t>Business Owner</a:t>
              </a:r>
              <a:endParaRPr lang="es-CO" sz="900" b="1" dirty="0">
                <a:solidFill>
                  <a:srgbClr val="26478D"/>
                </a:solidFill>
                <a:latin typeface="Arial" panose="020B0604020202020204" pitchFamily="34" charset="0"/>
                <a:cs typeface="Arial" panose="020B0604020202020204" pitchFamily="34" charset="0"/>
              </a:endParaRPr>
            </a:p>
          </p:txBody>
        </p:sp>
      </p:grpSp>
      <p:grpSp>
        <p:nvGrpSpPr>
          <p:cNvPr id="35" name="Grupo 34">
            <a:extLst>
              <a:ext uri="{FF2B5EF4-FFF2-40B4-BE49-F238E27FC236}">
                <a16:creationId xmlns:a16="http://schemas.microsoft.com/office/drawing/2014/main" id="{F5E69CD9-9255-4CA7-BD64-6EF2CC27825A}"/>
              </a:ext>
            </a:extLst>
          </p:cNvPr>
          <p:cNvGrpSpPr/>
          <p:nvPr/>
        </p:nvGrpSpPr>
        <p:grpSpPr>
          <a:xfrm>
            <a:off x="698643" y="994697"/>
            <a:ext cx="770271" cy="972743"/>
            <a:chOff x="6180468" y="2192641"/>
            <a:chExt cx="1473643" cy="2210614"/>
          </a:xfrm>
        </p:grpSpPr>
        <p:sp>
          <p:nvSpPr>
            <p:cNvPr id="36" name="CuadroTexto 35">
              <a:extLst>
                <a:ext uri="{FF2B5EF4-FFF2-40B4-BE49-F238E27FC236}">
                  <a16:creationId xmlns:a16="http://schemas.microsoft.com/office/drawing/2014/main" id="{15D7B1DC-BF27-46CB-B77A-85A5D4DDB467}"/>
                </a:ext>
              </a:extLst>
            </p:cNvPr>
            <p:cNvSpPr txBox="1"/>
            <p:nvPr/>
          </p:nvSpPr>
          <p:spPr>
            <a:xfrm>
              <a:off x="6180468" y="3493982"/>
              <a:ext cx="1473643" cy="909273"/>
            </a:xfrm>
            <a:prstGeom prst="rect">
              <a:avLst/>
            </a:prstGeom>
            <a:noFill/>
          </p:spPr>
          <p:txBody>
            <a:bodyPr wrap="square" rtlCol="0">
              <a:spAutoFit/>
            </a:bodyPr>
            <a:lstStyle/>
            <a:p>
              <a:pPr algn="ctr"/>
              <a:r>
                <a:rPr lang="es-ES" sz="1000" b="1" dirty="0" err="1">
                  <a:solidFill>
                    <a:srgbClr val="26478D"/>
                  </a:solidFill>
                  <a:latin typeface="Arial" panose="020B0604020202020204" pitchFamily="34" charset="0"/>
                  <a:cs typeface="Arial" panose="020B0604020202020204" pitchFamily="34" charset="0"/>
                </a:rPr>
                <a:t>System</a:t>
              </a:r>
              <a:endParaRPr lang="es-ES" sz="1000" b="1" dirty="0">
                <a:solidFill>
                  <a:srgbClr val="26478D"/>
                </a:solidFill>
                <a:latin typeface="Arial" panose="020B0604020202020204" pitchFamily="34" charset="0"/>
                <a:cs typeface="Arial" panose="020B0604020202020204" pitchFamily="34" charset="0"/>
              </a:endParaRPr>
            </a:p>
            <a:p>
              <a:pPr algn="ctr"/>
              <a:r>
                <a:rPr lang="es-ES" sz="1000" b="1" dirty="0" err="1">
                  <a:solidFill>
                    <a:srgbClr val="26478D"/>
                  </a:solidFill>
                  <a:latin typeface="Arial" panose="020B0604020202020204" pitchFamily="34" charset="0"/>
                  <a:cs typeface="Arial" panose="020B0604020202020204" pitchFamily="34" charset="0"/>
                </a:rPr>
                <a:t>Architect</a:t>
              </a:r>
              <a:endParaRPr lang="es-CO" sz="1000" b="1" dirty="0">
                <a:solidFill>
                  <a:srgbClr val="26478D"/>
                </a:solidFill>
                <a:latin typeface="Arial" panose="020B0604020202020204" pitchFamily="34" charset="0"/>
                <a:cs typeface="Arial" panose="020B0604020202020204" pitchFamily="34" charset="0"/>
              </a:endParaRPr>
            </a:p>
          </p:txBody>
        </p:sp>
        <p:pic>
          <p:nvPicPr>
            <p:cNvPr id="37" name="Imagen 36">
              <a:hlinkClick r:id="rId8"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0844" y="2192641"/>
              <a:ext cx="1297568" cy="1297568"/>
            </a:xfrm>
            <a:prstGeom prst="rect">
              <a:avLst/>
            </a:prstGeom>
          </p:spPr>
        </p:pic>
      </p:grpSp>
      <p:grpSp>
        <p:nvGrpSpPr>
          <p:cNvPr id="38" name="Grupo 37">
            <a:extLst>
              <a:ext uri="{FF2B5EF4-FFF2-40B4-BE49-F238E27FC236}">
                <a16:creationId xmlns:a16="http://schemas.microsoft.com/office/drawing/2014/main" id="{367F7FDC-F000-4ACB-AC36-D8112F8C094B}"/>
              </a:ext>
            </a:extLst>
          </p:cNvPr>
          <p:cNvGrpSpPr/>
          <p:nvPr/>
        </p:nvGrpSpPr>
        <p:grpSpPr>
          <a:xfrm>
            <a:off x="1455456" y="1877503"/>
            <a:ext cx="657785" cy="824207"/>
            <a:chOff x="4746340" y="2189534"/>
            <a:chExt cx="1278750" cy="1873058"/>
          </a:xfrm>
        </p:grpSpPr>
        <p:sp>
          <p:nvSpPr>
            <p:cNvPr id="39" name="CuadroTexto 38">
              <a:extLst>
                <a:ext uri="{FF2B5EF4-FFF2-40B4-BE49-F238E27FC236}">
                  <a16:creationId xmlns:a16="http://schemas.microsoft.com/office/drawing/2014/main" id="{6A671CCF-86F6-4B27-BC2A-1DE6383F5682}"/>
                </a:ext>
              </a:extLst>
            </p:cNvPr>
            <p:cNvSpPr txBox="1"/>
            <p:nvPr/>
          </p:nvSpPr>
          <p:spPr>
            <a:xfrm>
              <a:off x="4746340" y="3572983"/>
              <a:ext cx="1278750" cy="489609"/>
            </a:xfrm>
            <a:prstGeom prst="rect">
              <a:avLst/>
            </a:prstGeom>
            <a:noFill/>
          </p:spPr>
          <p:txBody>
            <a:bodyPr wrap="square" rtlCol="0">
              <a:spAutoFit/>
            </a:bodyPr>
            <a:lstStyle/>
            <a:p>
              <a:pPr algn="ctr"/>
              <a:r>
                <a:rPr lang="es-ES" sz="800" b="1" dirty="0">
                  <a:solidFill>
                    <a:srgbClr val="26478D"/>
                  </a:solidFill>
                  <a:latin typeface="Arial" panose="020B0604020202020204" pitchFamily="34" charset="0"/>
                  <a:cs typeface="Arial" panose="020B0604020202020204" pitchFamily="34" charset="0"/>
                </a:rPr>
                <a:t>RTE</a:t>
              </a:r>
              <a:endParaRPr lang="es-CO" sz="800" b="1" dirty="0">
                <a:solidFill>
                  <a:srgbClr val="26478D"/>
                </a:solidFill>
                <a:latin typeface="Arial" panose="020B0604020202020204" pitchFamily="34" charset="0"/>
                <a:cs typeface="Arial" panose="020B0604020202020204" pitchFamily="34" charset="0"/>
              </a:endParaRPr>
            </a:p>
          </p:txBody>
        </p:sp>
        <p:pic>
          <p:nvPicPr>
            <p:cNvPr id="40" name="Imagen 39">
              <a:hlinkClick r:id="rId10"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121" y="2189534"/>
              <a:ext cx="1037437" cy="1297568"/>
            </a:xfrm>
            <a:prstGeom prst="rect">
              <a:avLst/>
            </a:prstGeom>
          </p:spPr>
        </p:pic>
      </p:grpSp>
      <p:grpSp>
        <p:nvGrpSpPr>
          <p:cNvPr id="41" name="Grupo 40">
            <a:extLst>
              <a:ext uri="{FF2B5EF4-FFF2-40B4-BE49-F238E27FC236}">
                <a16:creationId xmlns:a16="http://schemas.microsoft.com/office/drawing/2014/main" id="{A5B8AE34-1E36-41CC-A04F-F8EB5FD33D00}"/>
              </a:ext>
            </a:extLst>
          </p:cNvPr>
          <p:cNvGrpSpPr/>
          <p:nvPr/>
        </p:nvGrpSpPr>
        <p:grpSpPr>
          <a:xfrm>
            <a:off x="1899047" y="1014383"/>
            <a:ext cx="1059271" cy="925506"/>
            <a:chOff x="2824586" y="2209260"/>
            <a:chExt cx="2112357" cy="2103263"/>
          </a:xfrm>
        </p:grpSpPr>
        <p:sp>
          <p:nvSpPr>
            <p:cNvPr id="42" name="CuadroTexto 41">
              <a:extLst>
                <a:ext uri="{FF2B5EF4-FFF2-40B4-BE49-F238E27FC236}">
                  <a16:creationId xmlns:a16="http://schemas.microsoft.com/office/drawing/2014/main" id="{1C8136B6-8D00-41D6-AB44-0E8946E6038A}"/>
                </a:ext>
              </a:extLst>
            </p:cNvPr>
            <p:cNvSpPr txBox="1"/>
            <p:nvPr/>
          </p:nvSpPr>
          <p:spPr>
            <a:xfrm>
              <a:off x="2824586" y="3403251"/>
              <a:ext cx="2112357" cy="909272"/>
            </a:xfrm>
            <a:prstGeom prst="rect">
              <a:avLst/>
            </a:prstGeom>
            <a:noFill/>
          </p:spPr>
          <p:txBody>
            <a:bodyPr wrap="square" rtlCol="0">
              <a:spAutoFit/>
            </a:bodyPr>
            <a:lstStyle/>
            <a:p>
              <a:pPr algn="ctr"/>
              <a:r>
                <a:rPr lang="es-ES" sz="1000" b="1" dirty="0" err="1">
                  <a:solidFill>
                    <a:srgbClr val="26478D"/>
                  </a:solidFill>
                  <a:latin typeface="Arial" panose="020B0604020202020204" pitchFamily="34" charset="0"/>
                  <a:cs typeface="Arial" panose="020B0604020202020204" pitchFamily="34" charset="0"/>
                </a:rPr>
                <a:t>Product</a:t>
              </a:r>
              <a:r>
                <a:rPr lang="es-ES" sz="1000" b="1" dirty="0">
                  <a:solidFill>
                    <a:srgbClr val="26478D"/>
                  </a:solidFill>
                  <a:latin typeface="Arial" panose="020B0604020202020204" pitchFamily="34" charset="0"/>
                  <a:cs typeface="Arial" panose="020B0604020202020204" pitchFamily="34" charset="0"/>
                </a:rPr>
                <a:t> Management</a:t>
              </a:r>
              <a:endParaRPr lang="es-CO" sz="1000" b="1" dirty="0">
                <a:solidFill>
                  <a:srgbClr val="26478D"/>
                </a:solidFill>
                <a:latin typeface="Arial" panose="020B0604020202020204" pitchFamily="34" charset="0"/>
                <a:cs typeface="Arial" panose="020B0604020202020204" pitchFamily="34" charset="0"/>
              </a:endParaRPr>
            </a:p>
          </p:txBody>
        </p:sp>
        <p:pic>
          <p:nvPicPr>
            <p:cNvPr id="43" name="Imagen 42">
              <a:hlinkClick r:id="rId12"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16701" y="2209260"/>
              <a:ext cx="1007364" cy="1297570"/>
            </a:xfrm>
            <a:prstGeom prst="rect">
              <a:avLst/>
            </a:prstGeom>
          </p:spPr>
        </p:pic>
      </p:grpSp>
      <p:grpSp>
        <p:nvGrpSpPr>
          <p:cNvPr id="46" name="Grupo 45">
            <a:extLst>
              <a:ext uri="{FF2B5EF4-FFF2-40B4-BE49-F238E27FC236}">
                <a16:creationId xmlns:a16="http://schemas.microsoft.com/office/drawing/2014/main" id="{0EB029F1-EA20-4DB9-A705-B78084CFB8CB}"/>
              </a:ext>
            </a:extLst>
          </p:cNvPr>
          <p:cNvGrpSpPr/>
          <p:nvPr/>
        </p:nvGrpSpPr>
        <p:grpSpPr>
          <a:xfrm>
            <a:off x="840898" y="4620851"/>
            <a:ext cx="653428" cy="1021669"/>
            <a:chOff x="2784550" y="4579942"/>
            <a:chExt cx="1330493" cy="1941283"/>
          </a:xfrm>
        </p:grpSpPr>
        <p:pic>
          <p:nvPicPr>
            <p:cNvPr id="47" name="Imagen 46">
              <a:hlinkClick r:id="rId14" action="ppaction://hlinksldjump"/>
              <a:extLst>
                <a:ext uri="{FF2B5EF4-FFF2-40B4-BE49-F238E27FC236}">
                  <a16:creationId xmlns:a16="http://schemas.microsoft.com/office/drawing/2014/main" id="{91CAF8AB-960C-4CBB-BBC4-57633C009BD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48" name="CuadroTexto 47">
              <a:extLst>
                <a:ext uri="{FF2B5EF4-FFF2-40B4-BE49-F238E27FC236}">
                  <a16:creationId xmlns:a16="http://schemas.microsoft.com/office/drawing/2014/main" id="{5587F2DF-A015-4CD9-8ACA-4B2CB30BBCB8}"/>
                </a:ext>
              </a:extLst>
            </p:cNvPr>
            <p:cNvSpPr txBox="1"/>
            <p:nvPr/>
          </p:nvSpPr>
          <p:spPr>
            <a:xfrm>
              <a:off x="2784550" y="5644011"/>
              <a:ext cx="1278750" cy="877214"/>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Dev </a:t>
              </a:r>
              <a:r>
                <a:rPr lang="es-ES" sz="1200" b="1" dirty="0" err="1">
                  <a:solidFill>
                    <a:srgbClr val="26478D"/>
                  </a:solidFill>
                  <a:latin typeface="Arial" panose="020B0604020202020204" pitchFamily="34" charset="0"/>
                  <a:cs typeface="Arial" panose="020B0604020202020204" pitchFamily="34" charset="0"/>
                </a:rPr>
                <a:t>Team</a:t>
              </a:r>
              <a:endParaRPr lang="es-CO" sz="1200" b="1" dirty="0">
                <a:solidFill>
                  <a:srgbClr val="26478D"/>
                </a:solidFill>
                <a:latin typeface="Arial" panose="020B0604020202020204" pitchFamily="34" charset="0"/>
                <a:cs typeface="Arial" panose="020B0604020202020204" pitchFamily="34" charset="0"/>
              </a:endParaRPr>
            </a:p>
          </p:txBody>
        </p:sp>
      </p:grpSp>
      <p:grpSp>
        <p:nvGrpSpPr>
          <p:cNvPr id="49" name="Grupo 48">
            <a:extLst>
              <a:ext uri="{FF2B5EF4-FFF2-40B4-BE49-F238E27FC236}">
                <a16:creationId xmlns:a16="http://schemas.microsoft.com/office/drawing/2014/main" id="{441B7110-2782-4239-B127-75DDEB2FC418}"/>
              </a:ext>
            </a:extLst>
          </p:cNvPr>
          <p:cNvGrpSpPr/>
          <p:nvPr/>
        </p:nvGrpSpPr>
        <p:grpSpPr>
          <a:xfrm>
            <a:off x="1642181" y="4011167"/>
            <a:ext cx="716693" cy="1001914"/>
            <a:chOff x="4547452" y="4575576"/>
            <a:chExt cx="1533368" cy="2127991"/>
          </a:xfrm>
        </p:grpSpPr>
        <p:pic>
          <p:nvPicPr>
            <p:cNvPr id="50" name="Imagen 49">
              <a:hlinkClick r:id="rId16"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51" name="CuadroTexto 50">
              <a:extLst>
                <a:ext uri="{FF2B5EF4-FFF2-40B4-BE49-F238E27FC236}">
                  <a16:creationId xmlns:a16="http://schemas.microsoft.com/office/drawing/2014/main" id="{DF69F765-46A1-4610-959E-6530A898C93B}"/>
                </a:ext>
              </a:extLst>
            </p:cNvPr>
            <p:cNvSpPr txBox="1"/>
            <p:nvPr/>
          </p:nvSpPr>
          <p:spPr>
            <a:xfrm>
              <a:off x="4547452" y="5821080"/>
              <a:ext cx="1533368" cy="882487"/>
            </a:xfrm>
            <a:prstGeom prst="rect">
              <a:avLst/>
            </a:prstGeom>
            <a:noFill/>
          </p:spPr>
          <p:txBody>
            <a:bodyPr wrap="square" rtlCol="0">
              <a:spAutoFit/>
            </a:bodyPr>
            <a:lstStyle/>
            <a:p>
              <a:pPr algn="ctr"/>
              <a:r>
                <a:rPr lang="es-ES" sz="1050" b="1" dirty="0">
                  <a:solidFill>
                    <a:srgbClr val="26478D"/>
                  </a:solidFill>
                  <a:latin typeface="Arial" panose="020B0604020202020204" pitchFamily="34" charset="0"/>
                  <a:cs typeface="Arial" panose="020B0604020202020204" pitchFamily="34" charset="0"/>
                </a:rPr>
                <a:t>Scrum Master</a:t>
              </a:r>
              <a:endParaRPr lang="es-CO" sz="1050" b="1" dirty="0">
                <a:solidFill>
                  <a:srgbClr val="26478D"/>
                </a:solidFill>
                <a:latin typeface="Arial" panose="020B0604020202020204" pitchFamily="34" charset="0"/>
                <a:cs typeface="Arial" panose="020B0604020202020204" pitchFamily="34" charset="0"/>
              </a:endParaRPr>
            </a:p>
          </p:txBody>
        </p:sp>
      </p:grpSp>
      <p:grpSp>
        <p:nvGrpSpPr>
          <p:cNvPr id="52" name="Grupo 51">
            <a:extLst>
              <a:ext uri="{FF2B5EF4-FFF2-40B4-BE49-F238E27FC236}">
                <a16:creationId xmlns:a16="http://schemas.microsoft.com/office/drawing/2014/main" id="{2791FB21-CF3B-4ABA-BB3F-69FD693645C2}"/>
              </a:ext>
            </a:extLst>
          </p:cNvPr>
          <p:cNvGrpSpPr/>
          <p:nvPr/>
        </p:nvGrpSpPr>
        <p:grpSpPr>
          <a:xfrm>
            <a:off x="2251992" y="4859444"/>
            <a:ext cx="884280" cy="920193"/>
            <a:chOff x="6463181" y="4575576"/>
            <a:chExt cx="2458571" cy="2234564"/>
          </a:xfrm>
        </p:grpSpPr>
        <p:pic>
          <p:nvPicPr>
            <p:cNvPr id="53" name="Imagen 52">
              <a:hlinkClick r:id="rId18"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54" name="CuadroTexto 53">
              <a:extLst>
                <a:ext uri="{FF2B5EF4-FFF2-40B4-BE49-F238E27FC236}">
                  <a16:creationId xmlns:a16="http://schemas.microsoft.com/office/drawing/2014/main" id="{5603F566-16E7-4B39-9677-5B95A0A32623}"/>
                </a:ext>
              </a:extLst>
            </p:cNvPr>
            <p:cNvSpPr txBox="1"/>
            <p:nvPr/>
          </p:nvSpPr>
          <p:spPr>
            <a:xfrm>
              <a:off x="6463181" y="5763789"/>
              <a:ext cx="2458571" cy="1046351"/>
            </a:xfrm>
            <a:prstGeom prst="rect">
              <a:avLst/>
            </a:prstGeom>
            <a:noFill/>
          </p:spPr>
          <p:txBody>
            <a:bodyPr wrap="square" rtlCol="0">
              <a:spAutoFit/>
            </a:bodyPr>
            <a:lstStyle/>
            <a:p>
              <a:pPr algn="ctr"/>
              <a:r>
                <a:rPr lang="es-ES" sz="1100" b="1" dirty="0" err="1">
                  <a:solidFill>
                    <a:srgbClr val="26478D"/>
                  </a:solidFill>
                  <a:latin typeface="Arial" panose="020B0604020202020204" pitchFamily="34" charset="0"/>
                  <a:cs typeface="Arial" panose="020B0604020202020204" pitchFamily="34" charset="0"/>
                </a:rPr>
                <a:t>Product</a:t>
              </a:r>
              <a:r>
                <a:rPr lang="es-ES" sz="1100" b="1" dirty="0">
                  <a:solidFill>
                    <a:srgbClr val="26478D"/>
                  </a:solidFill>
                  <a:latin typeface="Arial" panose="020B0604020202020204" pitchFamily="34" charset="0"/>
                  <a:cs typeface="Arial" panose="020B0604020202020204" pitchFamily="34" charset="0"/>
                </a:rPr>
                <a:t> Owner</a:t>
              </a:r>
              <a:endParaRPr lang="es-CO" sz="1100" b="1" dirty="0">
                <a:solidFill>
                  <a:srgbClr val="26478D"/>
                </a:solidFill>
                <a:latin typeface="Arial" panose="020B0604020202020204" pitchFamily="34" charset="0"/>
                <a:cs typeface="Arial" panose="020B0604020202020204" pitchFamily="34" charset="0"/>
              </a:endParaRPr>
            </a:p>
          </p:txBody>
        </p:sp>
      </p:grpSp>
      <p:sp>
        <p:nvSpPr>
          <p:cNvPr id="55" name="CuadroTexto 54">
            <a:extLst>
              <a:ext uri="{FF2B5EF4-FFF2-40B4-BE49-F238E27FC236}">
                <a16:creationId xmlns:a16="http://schemas.microsoft.com/office/drawing/2014/main" id="{7BBDE384-E19E-4EE5-9BF1-3C6D440D4FBE}"/>
              </a:ext>
            </a:extLst>
          </p:cNvPr>
          <p:cNvSpPr txBox="1"/>
          <p:nvPr/>
        </p:nvSpPr>
        <p:spPr>
          <a:xfrm>
            <a:off x="127443" y="1507399"/>
            <a:ext cx="461665" cy="148655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56" name="CuadroTexto 55">
            <a:extLst>
              <a:ext uri="{FF2B5EF4-FFF2-40B4-BE49-F238E27FC236}">
                <a16:creationId xmlns:a16="http://schemas.microsoft.com/office/drawing/2014/main" id="{4364D9BA-AF08-4364-8622-3943F15FC349}"/>
              </a:ext>
            </a:extLst>
          </p:cNvPr>
          <p:cNvSpPr txBox="1"/>
          <p:nvPr/>
        </p:nvSpPr>
        <p:spPr>
          <a:xfrm>
            <a:off x="140544" y="3919094"/>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sp>
        <p:nvSpPr>
          <p:cNvPr id="57" name="Rectángulo 56"/>
          <p:cNvSpPr/>
          <p:nvPr/>
        </p:nvSpPr>
        <p:spPr>
          <a:xfrm rot="5400000">
            <a:off x="6993878" y="843554"/>
            <a:ext cx="535382"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smtClean="0">
                <a:latin typeface="Arial" panose="020B0604020202020204" pitchFamily="34" charset="0"/>
                <a:cs typeface="Arial" panose="020B0604020202020204" pitchFamily="34" charset="0"/>
              </a:rPr>
              <a:t>Scrum of Scrum</a:t>
            </a:r>
            <a:endParaRPr lang="es-CO" sz="1400" dirty="0">
              <a:latin typeface="Arial" panose="020B0604020202020204" pitchFamily="34" charset="0"/>
              <a:cs typeface="Arial" panose="020B0604020202020204" pitchFamily="34" charset="0"/>
            </a:endParaRPr>
          </a:p>
        </p:txBody>
      </p:sp>
      <p:sp>
        <p:nvSpPr>
          <p:cNvPr id="58" name="Rectángulo 57"/>
          <p:cNvSpPr/>
          <p:nvPr/>
        </p:nvSpPr>
        <p:spPr>
          <a:xfrm rot="5400000">
            <a:off x="8804378" y="843554"/>
            <a:ext cx="535382"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smtClean="0">
                <a:latin typeface="Arial" panose="020B0604020202020204" pitchFamily="34" charset="0"/>
                <a:cs typeface="Arial" panose="020B0604020202020204" pitchFamily="34" charset="0"/>
              </a:rPr>
              <a:t>PO </a:t>
            </a:r>
            <a:r>
              <a:rPr lang="es-CO" sz="1400" dirty="0" err="1" smtClean="0">
                <a:latin typeface="Arial" panose="020B0604020202020204" pitchFamily="34" charset="0"/>
                <a:cs typeface="Arial" panose="020B0604020202020204" pitchFamily="34" charset="0"/>
              </a:rPr>
              <a:t>Sync</a:t>
            </a:r>
            <a:endParaRPr lang="es-CO" sz="1400" dirty="0">
              <a:latin typeface="Arial" panose="020B0604020202020204" pitchFamily="34" charset="0"/>
              <a:cs typeface="Arial" panose="020B0604020202020204" pitchFamily="34" charset="0"/>
            </a:endParaRPr>
          </a:p>
        </p:txBody>
      </p:sp>
      <p:sp>
        <p:nvSpPr>
          <p:cNvPr id="59" name="Rectángulo 58">
            <a:hlinkClick r:id="rId2" action="ppaction://hlinksldjump"/>
          </p:cNvPr>
          <p:cNvSpPr/>
          <p:nvPr/>
        </p:nvSpPr>
        <p:spPr>
          <a:xfrm>
            <a:off x="3190495" y="4033325"/>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smtClean="0">
                <a:solidFill>
                  <a:schemeClr val="bg1"/>
                </a:solidFill>
                <a:latin typeface="Arial" panose="020B0604020202020204" pitchFamily="34" charset="0"/>
                <a:cs typeface="Arial" panose="020B0604020202020204" pitchFamily="34" charset="0"/>
              </a:rPr>
              <a:t>Reunion</a:t>
            </a:r>
            <a:r>
              <a:rPr lang="es-CO" sz="1200" b="1" dirty="0" smtClean="0">
                <a:solidFill>
                  <a:schemeClr val="bg1"/>
                </a:solidFill>
                <a:latin typeface="Arial" panose="020B0604020202020204" pitchFamily="34" charset="0"/>
                <a:cs typeface="Arial" panose="020B0604020202020204" pitchFamily="34" charset="0"/>
              </a:rPr>
              <a:t> Arquitectura</a:t>
            </a:r>
            <a:endParaRPr lang="es-CO" sz="1200" b="1" dirty="0">
              <a:solidFill>
                <a:schemeClr val="bg1"/>
              </a:solidFill>
              <a:latin typeface="Arial" panose="020B0604020202020204" pitchFamily="34" charset="0"/>
              <a:cs typeface="Arial" panose="020B0604020202020204" pitchFamily="34" charset="0"/>
            </a:endParaRPr>
          </a:p>
        </p:txBody>
      </p:sp>
      <p:sp>
        <p:nvSpPr>
          <p:cNvPr id="60" name="Rectángulo 59">
            <a:hlinkClick r:id="rId2" action="ppaction://hlinksldjump"/>
          </p:cNvPr>
          <p:cNvSpPr/>
          <p:nvPr/>
        </p:nvSpPr>
        <p:spPr>
          <a:xfrm>
            <a:off x="3203127" y="4674819"/>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smtClean="0">
                <a:solidFill>
                  <a:schemeClr val="bg1"/>
                </a:solidFill>
                <a:latin typeface="Arial" panose="020B0604020202020204" pitchFamily="34" charset="0"/>
                <a:cs typeface="Arial" panose="020B0604020202020204" pitchFamily="34" charset="0"/>
              </a:rPr>
              <a:t>Refinamiento HU</a:t>
            </a:r>
            <a:endParaRPr lang="es-CO" sz="1200" b="1" dirty="0">
              <a:solidFill>
                <a:schemeClr val="bg1"/>
              </a:solidFill>
              <a:latin typeface="Arial" panose="020B0604020202020204" pitchFamily="34" charset="0"/>
              <a:cs typeface="Arial" panose="020B0604020202020204" pitchFamily="34" charset="0"/>
            </a:endParaRPr>
          </a:p>
        </p:txBody>
      </p:sp>
      <p:sp>
        <p:nvSpPr>
          <p:cNvPr id="61" name="Rectángulo 60">
            <a:hlinkClick r:id="rId20" action="ppaction://hlinksldjump"/>
          </p:cNvPr>
          <p:cNvSpPr/>
          <p:nvPr/>
        </p:nvSpPr>
        <p:spPr>
          <a:xfrm>
            <a:off x="5293616" y="4285267"/>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62" name="Rectángulo 61">
            <a:hlinkClick r:id="rId20" action="ppaction://hlinksldjump"/>
          </p:cNvPr>
          <p:cNvSpPr/>
          <p:nvPr/>
        </p:nvSpPr>
        <p:spPr>
          <a:xfrm>
            <a:off x="5290850" y="459824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63" name="Rectángulo 62">
            <a:hlinkClick r:id="rId20" action="ppaction://hlinksldjump"/>
          </p:cNvPr>
          <p:cNvSpPr/>
          <p:nvPr/>
        </p:nvSpPr>
        <p:spPr>
          <a:xfrm>
            <a:off x="5290850" y="515813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64" name="Rectángulo 63">
            <a:hlinkClick r:id="rId20" action="ppaction://hlinksldjump"/>
          </p:cNvPr>
          <p:cNvSpPr/>
          <p:nvPr/>
        </p:nvSpPr>
        <p:spPr>
          <a:xfrm>
            <a:off x="5290850" y="5429695"/>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79" name="Rectángulo 78"/>
          <p:cNvSpPr/>
          <p:nvPr/>
        </p:nvSpPr>
        <p:spPr>
          <a:xfrm rot="5400000">
            <a:off x="7074299" y="2562289"/>
            <a:ext cx="495811" cy="118931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a:solidFill>
                  <a:schemeClr val="bg1"/>
                </a:solidFill>
                <a:latin typeface="Arial" panose="020B0604020202020204" pitchFamily="34" charset="0"/>
                <a:cs typeface="Arial" panose="020B0604020202020204" pitchFamily="34" charset="0"/>
              </a:rPr>
              <a:t>System Demo</a:t>
            </a:r>
          </a:p>
        </p:txBody>
      </p:sp>
      <p:sp>
        <p:nvSpPr>
          <p:cNvPr id="84" name="Rectángulo 83">
            <a:hlinkClick r:id="rId20" action="ppaction://hlinksldjump"/>
          </p:cNvPr>
          <p:cNvSpPr/>
          <p:nvPr/>
        </p:nvSpPr>
        <p:spPr>
          <a:xfrm>
            <a:off x="5290850" y="4875738"/>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85" name="Rectángulo 84"/>
          <p:cNvSpPr/>
          <p:nvPr/>
        </p:nvSpPr>
        <p:spPr>
          <a:xfrm rot="5400000">
            <a:off x="7188024" y="3521322"/>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sp>
        <p:nvSpPr>
          <p:cNvPr id="86" name="Rectángulo 85">
            <a:hlinkClick r:id="rId20" action="ppaction://hlinksldjump"/>
          </p:cNvPr>
          <p:cNvSpPr/>
          <p:nvPr/>
        </p:nvSpPr>
        <p:spPr>
          <a:xfrm>
            <a:off x="6717323" y="4285268"/>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87" name="Rectángulo 86">
            <a:hlinkClick r:id="rId20" action="ppaction://hlinksldjump"/>
          </p:cNvPr>
          <p:cNvSpPr/>
          <p:nvPr/>
        </p:nvSpPr>
        <p:spPr>
          <a:xfrm>
            <a:off x="6714557" y="4598250"/>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88" name="Rectángulo 87">
            <a:hlinkClick r:id="rId20" action="ppaction://hlinksldjump"/>
          </p:cNvPr>
          <p:cNvSpPr/>
          <p:nvPr/>
        </p:nvSpPr>
        <p:spPr>
          <a:xfrm>
            <a:off x="6714557" y="5158137"/>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89" name="Rectángulo 88">
            <a:hlinkClick r:id="rId20" action="ppaction://hlinksldjump"/>
          </p:cNvPr>
          <p:cNvSpPr/>
          <p:nvPr/>
        </p:nvSpPr>
        <p:spPr>
          <a:xfrm>
            <a:off x="6714557" y="542969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90" name="Rectángulo 89">
            <a:hlinkClick r:id="rId20" action="ppaction://hlinksldjump"/>
          </p:cNvPr>
          <p:cNvSpPr/>
          <p:nvPr/>
        </p:nvSpPr>
        <p:spPr>
          <a:xfrm>
            <a:off x="6714557" y="487573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91" name="Rectángulo 90"/>
          <p:cNvSpPr/>
          <p:nvPr/>
        </p:nvSpPr>
        <p:spPr>
          <a:xfrm rot="5400000">
            <a:off x="8609598" y="3521322"/>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sp>
        <p:nvSpPr>
          <p:cNvPr id="92" name="Rectángulo 91">
            <a:hlinkClick r:id="rId20" action="ppaction://hlinksldjump"/>
          </p:cNvPr>
          <p:cNvSpPr/>
          <p:nvPr/>
        </p:nvSpPr>
        <p:spPr>
          <a:xfrm>
            <a:off x="8138897" y="4285268"/>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93" name="Rectángulo 92">
            <a:hlinkClick r:id="rId20" action="ppaction://hlinksldjump"/>
          </p:cNvPr>
          <p:cNvSpPr/>
          <p:nvPr/>
        </p:nvSpPr>
        <p:spPr>
          <a:xfrm>
            <a:off x="8136131" y="4598250"/>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94" name="Rectángulo 93">
            <a:hlinkClick r:id="rId20" action="ppaction://hlinksldjump"/>
          </p:cNvPr>
          <p:cNvSpPr/>
          <p:nvPr/>
        </p:nvSpPr>
        <p:spPr>
          <a:xfrm>
            <a:off x="8136131" y="5158137"/>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95" name="Rectángulo 94">
            <a:hlinkClick r:id="rId20" action="ppaction://hlinksldjump"/>
          </p:cNvPr>
          <p:cNvSpPr/>
          <p:nvPr/>
        </p:nvSpPr>
        <p:spPr>
          <a:xfrm>
            <a:off x="8136131" y="542969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96" name="Rectángulo 95">
            <a:hlinkClick r:id="rId20" action="ppaction://hlinksldjump"/>
          </p:cNvPr>
          <p:cNvSpPr/>
          <p:nvPr/>
        </p:nvSpPr>
        <p:spPr>
          <a:xfrm>
            <a:off x="8136131" y="487573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98" name="Rectángulo 97"/>
          <p:cNvSpPr/>
          <p:nvPr/>
        </p:nvSpPr>
        <p:spPr>
          <a:xfrm rot="5400000">
            <a:off x="8547711" y="2571055"/>
            <a:ext cx="478285" cy="118931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a:solidFill>
                  <a:schemeClr val="bg1"/>
                </a:solidFill>
                <a:latin typeface="Arial" panose="020B0604020202020204" pitchFamily="34" charset="0"/>
                <a:cs typeface="Arial" panose="020B0604020202020204" pitchFamily="34" charset="0"/>
              </a:rPr>
              <a:t>System Demo</a:t>
            </a:r>
          </a:p>
        </p:txBody>
      </p:sp>
      <p:sp>
        <p:nvSpPr>
          <p:cNvPr id="72" name="Rectángulo 71"/>
          <p:cNvSpPr/>
          <p:nvPr/>
        </p:nvSpPr>
        <p:spPr>
          <a:xfrm>
            <a:off x="11136396" y="2701710"/>
            <a:ext cx="434810" cy="7297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a:solidFill>
                  <a:schemeClr val="bg1"/>
                </a:solidFill>
                <a:latin typeface="Arial" panose="020B0604020202020204" pitchFamily="34" charset="0"/>
                <a:cs typeface="Arial" panose="020B0604020202020204" pitchFamily="34" charset="0"/>
              </a:rPr>
              <a:t>System Demo</a:t>
            </a:r>
          </a:p>
        </p:txBody>
      </p:sp>
    </p:spTree>
    <p:extLst>
      <p:ext uri="{BB962C8B-B14F-4D97-AF65-F5344CB8AC3E}">
        <p14:creationId xmlns:p14="http://schemas.microsoft.com/office/powerpoint/2010/main" val="150190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3787</TotalTime>
  <Words>5373</Words>
  <Application>Microsoft Office PowerPoint</Application>
  <PresentationFormat>Panorámica</PresentationFormat>
  <Paragraphs>801</Paragraphs>
  <Slides>67</Slides>
  <Notes>0</Notes>
  <HiddenSlides>0</HiddenSlides>
  <MMClips>0</MMClips>
  <ScaleCrop>false</ScaleCrop>
  <HeadingPairs>
    <vt:vector size="8" baseType="variant">
      <vt:variant>
        <vt:lpstr>Fuentes usadas</vt:lpstr>
      </vt:variant>
      <vt:variant>
        <vt:i4>9</vt:i4>
      </vt:variant>
      <vt:variant>
        <vt:lpstr>Tema</vt:lpstr>
      </vt:variant>
      <vt:variant>
        <vt:i4>3</vt:i4>
      </vt:variant>
      <vt:variant>
        <vt:lpstr>Servidores OLE incrustados</vt:lpstr>
      </vt:variant>
      <vt:variant>
        <vt:i4>1</vt:i4>
      </vt:variant>
      <vt:variant>
        <vt:lpstr>Títulos de diapositiva</vt:lpstr>
      </vt:variant>
      <vt:variant>
        <vt:i4>67</vt:i4>
      </vt:variant>
    </vt:vector>
  </HeadingPairs>
  <TitlesOfParts>
    <vt:vector size="80" baseType="lpstr">
      <vt:lpstr>Arial</vt:lpstr>
      <vt:lpstr>Calibri</vt:lpstr>
      <vt:lpstr>Calibri Light</vt:lpstr>
      <vt:lpstr>Candara</vt:lpstr>
      <vt:lpstr>等线</vt:lpstr>
      <vt:lpstr>Symbol</vt:lpstr>
      <vt:lpstr>Tahoma</vt:lpstr>
      <vt:lpstr>Times New Roman</vt:lpstr>
      <vt:lpstr>Wingdings</vt:lpstr>
      <vt:lpstr>Tema de Office</vt:lpstr>
      <vt:lpstr>1_Tema de Office</vt:lpstr>
      <vt:lpstr>Office Theme</vt:lpstr>
      <vt:lpstr>Bitmap Image</vt:lpstr>
      <vt:lpstr>Modelo Ágil Experian</vt:lpstr>
      <vt:lpstr>Índice</vt:lpstr>
      <vt:lpstr>1. Introducción</vt:lpstr>
      <vt:lpstr>Presentación de PowerPoint</vt:lpstr>
      <vt:lpstr>2. Valores Safe</vt:lpstr>
      <vt:lpstr>2. Valores Safe</vt:lpstr>
      <vt:lpstr>3. Principios  Safe</vt:lpstr>
      <vt:lpstr>4 .Marco Safe - Experian</vt:lpstr>
      <vt:lpstr>4. Marco Safe - Experian</vt:lpstr>
      <vt:lpstr>Presentación de PowerPoint</vt:lpstr>
      <vt:lpstr>5. Roles</vt:lpstr>
      <vt:lpstr>6. Artefactos</vt:lpstr>
      <vt:lpstr>7. Ceremonias</vt:lpstr>
      <vt:lpstr>5. Roles</vt:lpstr>
      <vt:lpstr>5.1 Business Owner</vt:lpstr>
      <vt:lpstr>5.2 Product Management</vt:lpstr>
      <vt:lpstr>5.3 RTE</vt:lpstr>
      <vt:lpstr>5.4 System Architect</vt:lpstr>
      <vt:lpstr>5.5 DEV Team</vt:lpstr>
      <vt:lpstr>5.6 Scrum Master</vt:lpstr>
      <vt:lpstr>5.7 Product Owner</vt:lpstr>
      <vt:lpstr>6. Artefactos</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7. Ceremonias</vt:lpstr>
      <vt:lpstr>7. Ceremonias o Eventos - SAFE</vt:lpstr>
      <vt:lpstr>Presentación de PowerPoint</vt:lpstr>
      <vt:lpstr>Presentación de PowerPoint</vt:lpstr>
      <vt:lpstr> </vt:lpstr>
      <vt:lpstr> </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 </vt:lpstr>
      <vt:lpstr> </vt:lpstr>
      <vt:lpstr> </vt:lpstr>
      <vt:lpstr> </vt:lpstr>
      <vt:lpstr>Presentación de PowerPoint</vt:lpstr>
      <vt:lpstr> </vt:lpstr>
      <vt:lpstr>Presentación de PowerPoint</vt:lpstr>
      <vt:lpstr> </vt:lpstr>
      <vt:lpstr>Presentación de PowerPoint</vt:lpstr>
      <vt:lpstr> </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PMO</dc:title>
  <dc:creator>Hidalgo, Erica</dc:creator>
  <cp:lastModifiedBy>Rene</cp:lastModifiedBy>
  <cp:revision>468</cp:revision>
  <cp:lastPrinted>2018-12-03T22:34:58Z</cp:lastPrinted>
  <dcterms:created xsi:type="dcterms:W3CDTF">2018-07-06T13:00:00Z</dcterms:created>
  <dcterms:modified xsi:type="dcterms:W3CDTF">2018-12-13T15:40:29Z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3082-10.2.0.5965</vt:lpwstr>
  </property>
</Properties>
</file>